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  <p:sldMasterId id="2147483679" r:id="rId5"/>
    <p:sldMasterId id="2147483669" r:id="rId6"/>
    <p:sldMasterId id="2147483689" r:id="rId7"/>
  </p:sldMasterIdLst>
  <p:notesMasterIdLst>
    <p:notesMasterId r:id="rId25"/>
  </p:notesMasterIdLst>
  <p:sldIdLst>
    <p:sldId id="256" r:id="rId8"/>
    <p:sldId id="260" r:id="rId9"/>
    <p:sldId id="257" r:id="rId10"/>
    <p:sldId id="261" r:id="rId11"/>
    <p:sldId id="262" r:id="rId12"/>
    <p:sldId id="263" r:id="rId13"/>
    <p:sldId id="264" r:id="rId14"/>
    <p:sldId id="265" r:id="rId15"/>
    <p:sldId id="267" r:id="rId16"/>
    <p:sldId id="268" r:id="rId17"/>
    <p:sldId id="269" r:id="rId18"/>
    <p:sldId id="271" r:id="rId19"/>
    <p:sldId id="270" r:id="rId20"/>
    <p:sldId id="272" r:id="rId21"/>
    <p:sldId id="273" r:id="rId22"/>
    <p:sldId id="274" r:id="rId23"/>
    <p:sldId id="275" r:id="rId24"/>
  </p:sldIdLst>
  <p:sldSz cx="12192000" cy="6858000"/>
  <p:notesSz cx="6808788" cy="994092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6" roundtripDataSignature="AMtx7mhfE86HpYxB6mkG4z9+Uv5SAYRcM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ryanka Relan" initials="" lastIdx="13" clrIdx="0"/>
  <p:cmAuthor id="7" name="CRAMOND, Vanessa" initials="CV" lastIdx="1" clrIdx="7">
    <p:extLst>
      <p:ext uri="{19B8F6BF-5375-455C-9EA6-DF929625EA0E}">
        <p15:presenceInfo xmlns:p15="http://schemas.microsoft.com/office/powerpoint/2012/main" userId="S::cramondv@who.int::73a90e61-378e-4cc7-a94f-e44f15b420a8" providerId="AD"/>
      </p:ext>
    </p:extLst>
  </p:cmAuthor>
  <p:cmAuthor id="1" name="DIAZ, Janet Victoria" initials="DV" lastIdx="42" clrIdx="1">
    <p:extLst>
      <p:ext uri="{19B8F6BF-5375-455C-9EA6-DF929625EA0E}">
        <p15:presenceInfo xmlns:p15="http://schemas.microsoft.com/office/powerpoint/2012/main" userId="S::diazj@who.int::434d21a5-eda4-4310-8b1b-deaa6f411d49" providerId="AD"/>
      </p:ext>
    </p:extLst>
  </p:cmAuthor>
  <p:cmAuthor id="2" name="TIRUPAKUZHI VIJAYARAGHAVAN, Bharath Kumar" initials="TK" lastIdx="15" clrIdx="2">
    <p:extLst>
      <p:ext uri="{19B8F6BF-5375-455C-9EA6-DF929625EA0E}">
        <p15:presenceInfo xmlns:p15="http://schemas.microsoft.com/office/powerpoint/2012/main" userId="S::tirupakuzhib@who.int::89baa114-fe4b-4855-9611-bb3889509ad3" providerId="AD"/>
      </p:ext>
    </p:extLst>
  </p:cmAuthor>
  <p:cmAuthor id="3" name="LADO CASTRO-RIAL, Marta" initials="LM" lastIdx="1" clrIdx="3">
    <p:extLst>
      <p:ext uri="{19B8F6BF-5375-455C-9EA6-DF929625EA0E}">
        <p15:presenceInfo xmlns:p15="http://schemas.microsoft.com/office/powerpoint/2012/main" userId="S::ladom@who.int::1e1cab93-04ac-4f77-8193-ac84063cbc8e" providerId="AD"/>
      </p:ext>
    </p:extLst>
  </p:cmAuthor>
  <p:cmAuthor id="4" name="APPIAH, John Adabie" initials="AA" lastIdx="9" clrIdx="4">
    <p:extLst>
      <p:ext uri="{19B8F6BF-5375-455C-9EA6-DF929625EA0E}">
        <p15:presenceInfo xmlns:p15="http://schemas.microsoft.com/office/powerpoint/2012/main" userId="S::appiahj@who.int::3a82219e-5a0b-4334-9f2f-84a55f255d27" providerId="AD"/>
      </p:ext>
    </p:extLst>
  </p:cmAuthor>
  <p:cmAuthor id="5" name="APPIAH, John Adabie" initials="AJA" lastIdx="14" clrIdx="5">
    <p:extLst>
      <p:ext uri="{19B8F6BF-5375-455C-9EA6-DF929625EA0E}">
        <p15:presenceInfo xmlns:p15="http://schemas.microsoft.com/office/powerpoint/2012/main" userId="S-1-5-21-1446143339-2250552318-1255726049-295448" providerId="AD"/>
      </p:ext>
    </p:extLst>
  </p:cmAuthor>
  <p:cmAuthor id="6" name="VELEZ RUIZ GAITAN, Laura Alejandra" initials="VA" lastIdx="12" clrIdx="6">
    <p:extLst>
      <p:ext uri="{19B8F6BF-5375-455C-9EA6-DF929625EA0E}">
        <p15:presenceInfo xmlns:p15="http://schemas.microsoft.com/office/powerpoint/2012/main" userId="S::velezruizgaitanla@who.int::c27ace35-0286-4bf7-bde7-66bb879e10d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2757"/>
    <a:srgbClr val="008DCE"/>
    <a:srgbClr val="A4DDE8"/>
    <a:srgbClr val="9ED9D7"/>
    <a:srgbClr val="0E9EDB"/>
    <a:srgbClr val="01AB9E"/>
    <a:srgbClr val="9A1C56"/>
    <a:srgbClr val="55C3BE"/>
    <a:srgbClr val="A3DCEA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AF8E70-8DB7-41FE-8968-219A046EC21B}">
  <a:tblStyle styleId="{D0AF8E70-8DB7-41FE-8968-219A046EC21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 b="off" i="off"/>
      <a:tcStyle>
        <a:tcBdr/>
        <a:fill>
          <a:solidFill>
            <a:srgbClr val="CFD7E7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FD7E7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0F299422-E84D-4DA2-B5D4-5A98362799E3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14"/>
    <p:restoredTop sz="94689"/>
  </p:normalViewPr>
  <p:slideViewPr>
    <p:cSldViewPr snapToGrid="0">
      <p:cViewPr varScale="1">
        <p:scale>
          <a:sx n="54" d="100"/>
          <a:sy n="54" d="100"/>
        </p:scale>
        <p:origin x="96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notesMaster" Target="notesMasters/notesMaster1.xml"/><Relationship Id="rId59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58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57" Type="http://schemas.openxmlformats.org/officeDocument/2006/relationships/commentAuthors" Target="commentAuthors.xml"/><Relationship Id="rId61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56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4638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07839" y="4721940"/>
            <a:ext cx="4993111" cy="4473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1" i="0" u="none" strike="noStrike" cap="none">
        <a:solidFill>
          <a:srgbClr val="000000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:notes"/>
          <p:cNvSpPr txBox="1">
            <a:spLocks noGrp="1"/>
          </p:cNvSpPr>
          <p:nvPr>
            <p:ph type="body" idx="1"/>
          </p:nvPr>
        </p:nvSpPr>
        <p:spPr>
          <a:xfrm>
            <a:off x="907839" y="4721940"/>
            <a:ext cx="4993111" cy="4473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Google Shape;10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4638" cy="3727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04099-3805-7A28-FED4-1C63867DAF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09039"/>
            <a:ext cx="9144000" cy="2300923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022142-DA7A-766B-11AE-A4843B4ABF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0E9ED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383283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solidFill>
          <a:srgbClr val="1827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6D8854-97C2-F59E-E773-EDF37BF945EC}"/>
              </a:ext>
            </a:extLst>
          </p:cNvPr>
          <p:cNvSpPr/>
          <p:nvPr userDrawn="1"/>
        </p:nvSpPr>
        <p:spPr>
          <a:xfrm>
            <a:off x="-12292" y="0"/>
            <a:ext cx="12204292" cy="6858000"/>
          </a:xfrm>
          <a:prstGeom prst="rect">
            <a:avLst/>
          </a:prstGeom>
          <a:solidFill>
            <a:srgbClr val="008D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71C6A8-AC21-B05D-5847-4E3FBF1B1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557" y="770022"/>
            <a:ext cx="6785811" cy="5065294"/>
          </a:xfrm>
        </p:spPr>
        <p:txBody>
          <a:bodyPr>
            <a:normAutofit/>
          </a:bodyPr>
          <a:lstStyle>
            <a:lvl1pPr>
              <a:defRPr sz="4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DEFC2A7-2C0F-487B-3782-F86F62DAAD7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7526" y="84221"/>
            <a:ext cx="5426241" cy="5846671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FR" dirty="0"/>
          </a:p>
        </p:txBody>
      </p:sp>
      <p:cxnSp>
        <p:nvCxnSpPr>
          <p:cNvPr id="6" name="Google Shape;12;p20">
            <a:extLst>
              <a:ext uri="{FF2B5EF4-FFF2-40B4-BE49-F238E27FC236}">
                <a16:creationId xmlns:a16="http://schemas.microsoft.com/office/drawing/2014/main" id="{1FB2D256-F778-1166-8AC5-A9DF1A9392A4}"/>
              </a:ext>
            </a:extLst>
          </p:cNvPr>
          <p:cNvCxnSpPr/>
          <p:nvPr userDrawn="1"/>
        </p:nvCxnSpPr>
        <p:spPr>
          <a:xfrm>
            <a:off x="-12292" y="6021287"/>
            <a:ext cx="12204294" cy="4"/>
          </a:xfrm>
          <a:prstGeom prst="straightConnector1">
            <a:avLst/>
          </a:prstGeom>
          <a:noFill/>
          <a:ln w="25400" cap="flat" cmpd="sng">
            <a:solidFill>
              <a:srgbClr val="18275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6FFFA89-D586-1D2F-329A-62FEDA4E03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3061" y="6102848"/>
            <a:ext cx="2206278" cy="671743"/>
          </a:xfrm>
          <a:prstGeom prst="rect">
            <a:avLst/>
          </a:prstGeom>
        </p:spPr>
      </p:pic>
      <p:sp>
        <p:nvSpPr>
          <p:cNvPr id="8" name="Google Shape;11;p20">
            <a:extLst>
              <a:ext uri="{FF2B5EF4-FFF2-40B4-BE49-F238E27FC236}">
                <a16:creationId xmlns:a16="http://schemas.microsoft.com/office/drawing/2014/main" id="{43755433-9F6C-DF5E-2E40-16A3D9AD7C44}"/>
              </a:ext>
            </a:extLst>
          </p:cNvPr>
          <p:cNvSpPr txBox="1"/>
          <p:nvPr userDrawn="1"/>
        </p:nvSpPr>
        <p:spPr>
          <a:xfrm>
            <a:off x="9111943" y="6238661"/>
            <a:ext cx="2414517" cy="396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7FB8"/>
              </a:buClr>
              <a:buSzPts val="2000"/>
              <a:buFont typeface="Leelawadee"/>
              <a:buNone/>
            </a:pPr>
            <a:r>
              <a:rPr lang="en-US" sz="2000" b="1" i="0" u="none" strike="noStrike" cap="none" dirty="0">
                <a:solidFill>
                  <a:schemeClr val="bg1"/>
                </a:solidFill>
                <a:latin typeface="Leelawadee"/>
                <a:ea typeface="Leelawadee"/>
                <a:cs typeface="Leelawadee"/>
                <a:sym typeface="Leelawadee"/>
              </a:rPr>
              <a:t>EMERGENCIES</a:t>
            </a:r>
            <a:endParaRPr sz="1400" b="1" i="0" u="none" strike="noStrike" cap="none" dirty="0">
              <a:solidFill>
                <a:schemeClr val="bg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9" name="Google Shape;8;p20">
            <a:extLst>
              <a:ext uri="{FF2B5EF4-FFF2-40B4-BE49-F238E27FC236}">
                <a16:creationId xmlns:a16="http://schemas.microsoft.com/office/drawing/2014/main" id="{22230C86-AED6-1485-6FE3-5F0E0BC0812C}"/>
              </a:ext>
            </a:extLst>
          </p:cNvPr>
          <p:cNvSpPr txBox="1"/>
          <p:nvPr userDrawn="1"/>
        </p:nvSpPr>
        <p:spPr>
          <a:xfrm>
            <a:off x="9131147" y="6150623"/>
            <a:ext cx="240491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7FB8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chemeClr val="bg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HEALTH</a:t>
            </a:r>
            <a:endParaRPr sz="1400" b="1" i="0" u="none" strike="noStrike" cap="none" dirty="0">
              <a:solidFill>
                <a:schemeClr val="bg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0" name="Google Shape;10;p20">
            <a:extLst>
              <a:ext uri="{FF2B5EF4-FFF2-40B4-BE49-F238E27FC236}">
                <a16:creationId xmlns:a16="http://schemas.microsoft.com/office/drawing/2014/main" id="{A68C0811-EDDF-E21E-B1B5-0797E366D904}"/>
              </a:ext>
            </a:extLst>
          </p:cNvPr>
          <p:cNvSpPr txBox="1"/>
          <p:nvPr userDrawn="1"/>
        </p:nvSpPr>
        <p:spPr>
          <a:xfrm>
            <a:off x="10403151" y="6458720"/>
            <a:ext cx="1094125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7FB8"/>
              </a:buClr>
              <a:buSzPts val="1100"/>
              <a:buFont typeface="Arial"/>
              <a:buNone/>
            </a:pPr>
            <a:r>
              <a:rPr lang="en-US" sz="1100" b="1" i="0" u="none" strike="noStrike" cap="none" dirty="0" err="1">
                <a:solidFill>
                  <a:schemeClr val="bg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programme</a:t>
            </a:r>
            <a:endParaRPr sz="1400" b="1" i="0" u="none" strike="noStrike" cap="none" dirty="0">
              <a:solidFill>
                <a:schemeClr val="bg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4686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1_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>
            <a:spLocks noGrp="1"/>
          </p:cNvSpPr>
          <p:nvPr>
            <p:ph type="title"/>
          </p:nvPr>
        </p:nvSpPr>
        <p:spPr>
          <a:xfrm>
            <a:off x="963083" y="1"/>
            <a:ext cx="10719579" cy="1167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Arial"/>
              <a:buNone/>
              <a:defRPr sz="3600" b="1" i="0" cap="none">
                <a:solidFill>
                  <a:srgbClr val="A4DDE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5" name="Google Shape;16;p20">
            <a:extLst>
              <a:ext uri="{FF2B5EF4-FFF2-40B4-BE49-F238E27FC236}">
                <a16:creationId xmlns:a16="http://schemas.microsoft.com/office/drawing/2014/main" id="{41E93BF3-FCF2-574C-93DE-7DBC4480CA2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461496" y="6369851"/>
            <a:ext cx="471038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A3DC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2E2AFB-02D8-8D8E-8CA6-B80522CC1A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63083" y="1394912"/>
            <a:ext cx="10719579" cy="3237246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451A4-B792-3899-C07B-2D7DA9103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7D975E-634D-8EC1-AFA9-131A772CD9CE}"/>
              </a:ext>
            </a:extLst>
          </p:cNvPr>
          <p:cNvSpPr>
            <a:spLocks noGrp="1"/>
          </p:cNvSpPr>
          <p:nvPr>
            <p:ph type="sldNum" idx="10"/>
          </p:nvPr>
        </p:nvSpPr>
        <p:spPr>
          <a:xfrm>
            <a:off x="11461496" y="6369851"/>
            <a:ext cx="471038" cy="276959"/>
          </a:xfrm>
          <a:prstGeom prst="rect">
            <a:avLst/>
          </a:prstGeom>
        </p:spPr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14149D-A9B5-185E-04CD-6C073A5033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11238" y="1341438"/>
            <a:ext cx="10683875" cy="4510087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33915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04099-3805-7A28-FED4-1C63867DAF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09039"/>
            <a:ext cx="9144000" cy="2300923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022142-DA7A-766B-11AE-A4843B4ABF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0E9ED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5399134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E5B40-839D-77A4-0076-3E867CE31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15" y="-27385"/>
            <a:ext cx="10739120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6C1D0-09FD-2DB1-245D-2857918CB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386805"/>
            <a:ext cx="10739120" cy="449583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41572736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E4609-87EB-6D7C-ADB9-5DD954340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10" y="2861628"/>
            <a:ext cx="10515600" cy="660400"/>
          </a:xfrm>
        </p:spPr>
        <p:txBody>
          <a:bodyPr anchor="t">
            <a:normAutofit/>
          </a:bodyPr>
          <a:lstStyle>
            <a:lvl1pPr>
              <a:defRPr sz="36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849F3-5858-D051-1851-714A2C7D3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4410" y="369538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rgbClr val="0E9EDB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50647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CE80A-3EE0-C72D-2978-B135F2155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59" y="-27385"/>
            <a:ext cx="10728961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BBA39-49F7-6E77-00B7-6341AC089C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75360" y="1300481"/>
            <a:ext cx="5120640" cy="4582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8C05D-7378-BF5C-180F-72779C1FA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200" y="1300481"/>
            <a:ext cx="5405120" cy="4582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2637563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51402-91ED-CE5D-8C06-C79FFBAC1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774680" cy="115824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16E0C1-2726-6A05-453A-D3E3D538E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324929"/>
            <a:ext cx="5256212" cy="46323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7C582-1F25-E7DB-0631-CEE4EAB93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954849"/>
            <a:ext cx="5256212" cy="39684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447969-3D93-C44D-71E5-1898A95E21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3804" y="1324929"/>
            <a:ext cx="5359075" cy="46323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E2036-59A7-C409-2D49-8164131371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3804" y="1954849"/>
            <a:ext cx="5359075" cy="396843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39826719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C794F-4B02-39ED-F138-5F003BD99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6724" y="-27385"/>
            <a:ext cx="10819195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21DE6B21-9E63-8C9E-5529-4BAC689B3FBB}"/>
              </a:ext>
            </a:extLst>
          </p:cNvPr>
          <p:cNvSpPr>
            <a:spLocks noGrp="1"/>
          </p:cNvSpPr>
          <p:nvPr>
            <p:ph type="media" sz="quarter" idx="11"/>
          </p:nvPr>
        </p:nvSpPr>
        <p:spPr>
          <a:xfrm>
            <a:off x="985520" y="1320800"/>
            <a:ext cx="10749280" cy="4622800"/>
          </a:xfrm>
        </p:spPr>
        <p:txBody>
          <a:bodyPr/>
          <a:lstStyle/>
          <a:p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98704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0A547616-F252-DE58-63A4-9588AA2A9C8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85838" y="1362075"/>
            <a:ext cx="10728325" cy="4572000"/>
          </a:xfrm>
        </p:spPr>
        <p:txBody>
          <a:bodyPr/>
          <a:lstStyle/>
          <a:p>
            <a:endParaRPr lang="en-FR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8963CE7-B3DB-E491-2ACC-FCAAC33A6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837" y="-27385"/>
            <a:ext cx="10728325" cy="1196820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167408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E5B40-839D-77A4-0076-3E867CE31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15" y="-27385"/>
            <a:ext cx="10739120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6C1D0-09FD-2DB1-245D-2857918CB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386805"/>
            <a:ext cx="10739120" cy="449583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42009847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A5F0-AA73-47F0-494F-5715F3281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00480"/>
            <a:ext cx="3932237" cy="756920"/>
          </a:xfrm>
        </p:spPr>
        <p:txBody>
          <a:bodyPr anchor="b">
            <a:normAutofit/>
          </a:bodyPr>
          <a:lstStyle>
            <a:lvl1pPr>
              <a:defRPr sz="22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967DF-64C6-E753-BCA0-7664BA570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00480"/>
            <a:ext cx="6551612" cy="456057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DC250-C3FC-24E9-36BB-EDB74591C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43760"/>
            <a:ext cx="3932237" cy="372522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776737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620C3-2F31-F3D0-6CBD-C62A7D103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41120"/>
            <a:ext cx="3932237" cy="716280"/>
          </a:xfrm>
        </p:spPr>
        <p:txBody>
          <a:bodyPr anchor="t">
            <a:normAutofit/>
          </a:bodyPr>
          <a:lstStyle>
            <a:lvl1pPr>
              <a:defRPr sz="20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388C8-5151-40DB-A070-3E7ECE773A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41120"/>
            <a:ext cx="6172200" cy="451993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0B3031-3EF9-1EA7-A1FD-248BE042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47519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04099-3805-7A28-FED4-1C63867DAF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09039"/>
            <a:ext cx="9144000" cy="2300923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022142-DA7A-766B-11AE-A4843B4ABF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0E9ED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1471598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E5B40-839D-77A4-0076-3E867CE31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15" y="-27385"/>
            <a:ext cx="10739120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6C1D0-09FD-2DB1-245D-2857918CB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386805"/>
            <a:ext cx="10739120" cy="449583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857135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E4609-87EB-6D7C-ADB9-5DD954340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10" y="2861628"/>
            <a:ext cx="10515600" cy="660400"/>
          </a:xfrm>
        </p:spPr>
        <p:txBody>
          <a:bodyPr anchor="t">
            <a:normAutofit/>
          </a:bodyPr>
          <a:lstStyle>
            <a:lvl1pPr>
              <a:defRPr sz="36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849F3-5858-D051-1851-714A2C7D3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4410" y="369538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rgbClr val="0E9EDB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0396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CE80A-3EE0-C72D-2978-B135F2155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59" y="-27385"/>
            <a:ext cx="10728961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BBA39-49F7-6E77-00B7-6341AC089C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75360" y="1300481"/>
            <a:ext cx="5120640" cy="4582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8C05D-7378-BF5C-180F-72779C1FA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200" y="1300481"/>
            <a:ext cx="5405120" cy="4582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6420480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51402-91ED-CE5D-8C06-C79FFBAC1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774680" cy="115824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16E0C1-2726-6A05-453A-D3E3D538E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324929"/>
            <a:ext cx="5256212" cy="46323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7C582-1F25-E7DB-0631-CEE4EAB93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954849"/>
            <a:ext cx="5256212" cy="39684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447969-3D93-C44D-71E5-1898A95E21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3804" y="1324929"/>
            <a:ext cx="5359075" cy="46323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E2036-59A7-C409-2D49-8164131371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3804" y="1954849"/>
            <a:ext cx="5359075" cy="396843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33892329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C794F-4B02-39ED-F138-5F003BD99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6724" y="-27385"/>
            <a:ext cx="10819195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21DE6B21-9E63-8C9E-5529-4BAC689B3FBB}"/>
              </a:ext>
            </a:extLst>
          </p:cNvPr>
          <p:cNvSpPr>
            <a:spLocks noGrp="1"/>
          </p:cNvSpPr>
          <p:nvPr>
            <p:ph type="media" sz="quarter" idx="11"/>
          </p:nvPr>
        </p:nvSpPr>
        <p:spPr>
          <a:xfrm>
            <a:off x="985520" y="1320800"/>
            <a:ext cx="10749280" cy="4622800"/>
          </a:xfrm>
        </p:spPr>
        <p:txBody>
          <a:bodyPr/>
          <a:lstStyle/>
          <a:p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53916627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0A547616-F252-DE58-63A4-9588AA2A9C8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85838" y="1362075"/>
            <a:ext cx="10728325" cy="4572000"/>
          </a:xfrm>
        </p:spPr>
        <p:txBody>
          <a:bodyPr/>
          <a:lstStyle/>
          <a:p>
            <a:endParaRPr lang="en-FR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8963CE7-B3DB-E491-2ACC-FCAAC33A6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837" y="-27385"/>
            <a:ext cx="10728325" cy="1196820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33437330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A5F0-AA73-47F0-494F-5715F3281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00480"/>
            <a:ext cx="3932237" cy="756920"/>
          </a:xfrm>
        </p:spPr>
        <p:txBody>
          <a:bodyPr anchor="b">
            <a:normAutofit/>
          </a:bodyPr>
          <a:lstStyle>
            <a:lvl1pPr>
              <a:defRPr sz="22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967DF-64C6-E753-BCA0-7664BA570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00480"/>
            <a:ext cx="6551612" cy="456057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DC250-C3FC-24E9-36BB-EDB74591C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43760"/>
            <a:ext cx="3932237" cy="372522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5810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E4609-87EB-6D7C-ADB9-5DD954340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10" y="2861628"/>
            <a:ext cx="10515600" cy="660400"/>
          </a:xfrm>
        </p:spPr>
        <p:txBody>
          <a:bodyPr anchor="t">
            <a:normAutofit/>
          </a:bodyPr>
          <a:lstStyle>
            <a:lvl1pPr>
              <a:defRPr sz="36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849F3-5858-D051-1851-714A2C7D3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4410" y="369538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rgbClr val="0E9EDB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840967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620C3-2F31-F3D0-6CBD-C62A7D103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41120"/>
            <a:ext cx="3932237" cy="716280"/>
          </a:xfrm>
        </p:spPr>
        <p:txBody>
          <a:bodyPr anchor="t">
            <a:normAutofit/>
          </a:bodyPr>
          <a:lstStyle>
            <a:lvl1pPr>
              <a:defRPr sz="20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388C8-5151-40DB-A070-3E7ECE773A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41120"/>
            <a:ext cx="6172200" cy="451993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0B3031-3EF9-1EA7-A1FD-248BE042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35674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04099-3805-7A28-FED4-1C63867DAF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09039"/>
            <a:ext cx="9144000" cy="2300923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022142-DA7A-766B-11AE-A4843B4ABF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0E9ED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15452862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E5B40-839D-77A4-0076-3E867CE31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15" y="-27385"/>
            <a:ext cx="10739120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6C1D0-09FD-2DB1-245D-2857918CB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360" y="1386805"/>
            <a:ext cx="10739120" cy="449583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40086042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E4609-87EB-6D7C-ADB9-5DD954340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10" y="2861628"/>
            <a:ext cx="10515600" cy="660400"/>
          </a:xfrm>
        </p:spPr>
        <p:txBody>
          <a:bodyPr anchor="t">
            <a:normAutofit/>
          </a:bodyPr>
          <a:lstStyle>
            <a:lvl1pPr>
              <a:defRPr sz="36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849F3-5858-D051-1851-714A2C7D3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4410" y="369538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rgbClr val="0E9EDB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169800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CE80A-3EE0-C72D-2978-B135F2155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59" y="-27385"/>
            <a:ext cx="10728961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BBA39-49F7-6E77-00B7-6341AC089C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75360" y="1300481"/>
            <a:ext cx="5120640" cy="4582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8C05D-7378-BF5C-180F-72779C1FA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200" y="1300481"/>
            <a:ext cx="5405120" cy="4582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3574561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51402-91ED-CE5D-8C06-C79FFBAC1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774680" cy="115824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16E0C1-2726-6A05-453A-D3E3D538E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324929"/>
            <a:ext cx="5256212" cy="46323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7C582-1F25-E7DB-0631-CEE4EAB93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954849"/>
            <a:ext cx="5256212" cy="39684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447969-3D93-C44D-71E5-1898A95E21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3804" y="1324929"/>
            <a:ext cx="5359075" cy="46323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E2036-59A7-C409-2D49-8164131371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3804" y="1954849"/>
            <a:ext cx="5359075" cy="396843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303669865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C794F-4B02-39ED-F138-5F003BD99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6724" y="-27385"/>
            <a:ext cx="10819195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21DE6B21-9E63-8C9E-5529-4BAC689B3FBB}"/>
              </a:ext>
            </a:extLst>
          </p:cNvPr>
          <p:cNvSpPr>
            <a:spLocks noGrp="1"/>
          </p:cNvSpPr>
          <p:nvPr>
            <p:ph type="media" sz="quarter" idx="11"/>
          </p:nvPr>
        </p:nvSpPr>
        <p:spPr>
          <a:xfrm>
            <a:off x="985520" y="1320800"/>
            <a:ext cx="10749280" cy="4622800"/>
          </a:xfrm>
        </p:spPr>
        <p:txBody>
          <a:bodyPr/>
          <a:lstStyle/>
          <a:p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8674609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0A547616-F252-DE58-63A4-9588AA2A9C8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85838" y="1362075"/>
            <a:ext cx="10728325" cy="4572000"/>
          </a:xfrm>
        </p:spPr>
        <p:txBody>
          <a:bodyPr/>
          <a:lstStyle/>
          <a:p>
            <a:endParaRPr lang="en-FR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8963CE7-B3DB-E491-2ACC-FCAAC33A6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837" y="-27385"/>
            <a:ext cx="10728325" cy="1196820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63092566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A5F0-AA73-47F0-494F-5715F3281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00480"/>
            <a:ext cx="3932237" cy="756920"/>
          </a:xfrm>
        </p:spPr>
        <p:txBody>
          <a:bodyPr anchor="b">
            <a:normAutofit/>
          </a:bodyPr>
          <a:lstStyle>
            <a:lvl1pPr>
              <a:defRPr sz="22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967DF-64C6-E753-BCA0-7664BA570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00480"/>
            <a:ext cx="6551612" cy="456057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DC250-C3FC-24E9-36BB-EDB74591C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43760"/>
            <a:ext cx="3932237" cy="372522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3059972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620C3-2F31-F3D0-6CBD-C62A7D103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41120"/>
            <a:ext cx="3932237" cy="716280"/>
          </a:xfrm>
        </p:spPr>
        <p:txBody>
          <a:bodyPr anchor="t">
            <a:normAutofit/>
          </a:bodyPr>
          <a:lstStyle>
            <a:lvl1pPr>
              <a:defRPr sz="20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388C8-5151-40DB-A070-3E7ECE773A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41120"/>
            <a:ext cx="6172200" cy="451993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0B3031-3EF9-1EA7-A1FD-248BE042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34212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CE80A-3EE0-C72D-2978-B135F2155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59" y="-27385"/>
            <a:ext cx="10728961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BBA39-49F7-6E77-00B7-6341AC089C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75360" y="1300481"/>
            <a:ext cx="5120640" cy="4582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8C05D-7378-BF5C-180F-72779C1FA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200" y="1300481"/>
            <a:ext cx="5405120" cy="4582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42948002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94E6F3-AEEE-6D4F-F443-815EC210193B}"/>
              </a:ext>
            </a:extLst>
          </p:cNvPr>
          <p:cNvSpPr/>
          <p:nvPr userDrawn="1"/>
        </p:nvSpPr>
        <p:spPr>
          <a:xfrm>
            <a:off x="0" y="-26988"/>
            <a:ext cx="12192000" cy="60086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62347C-BA21-CC2D-D907-FC05DB60F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79" y="-27386"/>
            <a:ext cx="5506721" cy="6008688"/>
          </a:xfrm>
        </p:spPr>
        <p:txBody>
          <a:bodyPr>
            <a:normAutofit/>
          </a:bodyPr>
          <a:lstStyle>
            <a:lvl1pPr>
              <a:defRPr sz="3600">
                <a:solidFill>
                  <a:srgbClr val="008DCE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CE6FDE-E7AD-3B9C-ACB1-92CB87187D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02400" y="-26988"/>
            <a:ext cx="5689600" cy="6008688"/>
          </a:xfrm>
        </p:spPr>
        <p:txBody>
          <a:bodyPr/>
          <a:lstStyle/>
          <a:p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472120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51402-91ED-CE5D-8C06-C79FFBAC1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774680" cy="115824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16E0C1-2726-6A05-453A-D3E3D538E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324929"/>
            <a:ext cx="5256212" cy="46323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7C582-1F25-E7DB-0631-CEE4EAB93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954849"/>
            <a:ext cx="5256212" cy="39684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447969-3D93-C44D-71E5-1898A95E21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3804" y="1324929"/>
            <a:ext cx="5359075" cy="46323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E2036-59A7-C409-2D49-8164131371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3804" y="1954849"/>
            <a:ext cx="5359075" cy="396843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3609947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C794F-4B02-39ED-F138-5F003BD99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6724" y="-27385"/>
            <a:ext cx="10819195" cy="1196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21DE6B21-9E63-8C9E-5529-4BAC689B3FBB}"/>
              </a:ext>
            </a:extLst>
          </p:cNvPr>
          <p:cNvSpPr>
            <a:spLocks noGrp="1"/>
          </p:cNvSpPr>
          <p:nvPr>
            <p:ph type="media" sz="quarter" idx="11"/>
          </p:nvPr>
        </p:nvSpPr>
        <p:spPr>
          <a:xfrm>
            <a:off x="985520" y="1320800"/>
            <a:ext cx="10749280" cy="4622800"/>
          </a:xfrm>
        </p:spPr>
        <p:txBody>
          <a:bodyPr/>
          <a:lstStyle/>
          <a:p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100047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0A547616-F252-DE58-63A4-9588AA2A9C8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85838" y="1362075"/>
            <a:ext cx="10728325" cy="4572000"/>
          </a:xfrm>
        </p:spPr>
        <p:txBody>
          <a:bodyPr/>
          <a:lstStyle/>
          <a:p>
            <a:endParaRPr lang="en-FR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8963CE7-B3DB-E491-2ACC-FCAAC33A6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837" y="-27385"/>
            <a:ext cx="10728325" cy="1196820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16467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A5F0-AA73-47F0-494F-5715F3281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00480"/>
            <a:ext cx="3932237" cy="756920"/>
          </a:xfrm>
        </p:spPr>
        <p:txBody>
          <a:bodyPr anchor="t">
            <a:normAutofit/>
          </a:bodyPr>
          <a:lstStyle>
            <a:lvl1pPr>
              <a:defRPr sz="22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967DF-64C6-E753-BCA0-7664BA570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00480"/>
            <a:ext cx="6551612" cy="456057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DC250-C3FC-24E9-36BB-EDB74591C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43760"/>
            <a:ext cx="3932237" cy="372522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6179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620C3-2F31-F3D0-6CBD-C62A7D103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41120"/>
            <a:ext cx="3932237" cy="716280"/>
          </a:xfrm>
        </p:spPr>
        <p:txBody>
          <a:bodyPr anchor="t">
            <a:normAutofit/>
          </a:bodyPr>
          <a:lstStyle>
            <a:lvl1pPr>
              <a:defRPr sz="2000">
                <a:solidFill>
                  <a:srgbClr val="18275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388C8-5151-40DB-A070-3E7ECE773A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41120"/>
            <a:ext cx="6172200" cy="451993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0B3031-3EF9-1EA7-A1FD-248BE0424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8562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;p20">
            <a:extLst>
              <a:ext uri="{FF2B5EF4-FFF2-40B4-BE49-F238E27FC236}">
                <a16:creationId xmlns:a16="http://schemas.microsoft.com/office/drawing/2014/main" id="{996BDB50-521D-8B3D-6173-85BEBEF8B2B2}"/>
              </a:ext>
            </a:extLst>
          </p:cNvPr>
          <p:cNvSpPr/>
          <p:nvPr userDrawn="1"/>
        </p:nvSpPr>
        <p:spPr>
          <a:xfrm>
            <a:off x="0" y="-27385"/>
            <a:ext cx="12192000" cy="1196820"/>
          </a:xfrm>
          <a:prstGeom prst="rect">
            <a:avLst/>
          </a:prstGeom>
          <a:solidFill>
            <a:srgbClr val="008DC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8" name="Google Shape;7;p20">
            <a:extLst>
              <a:ext uri="{FF2B5EF4-FFF2-40B4-BE49-F238E27FC236}">
                <a16:creationId xmlns:a16="http://schemas.microsoft.com/office/drawing/2014/main" id="{E510FDFA-70DE-8187-7A11-E6D0F0EA4268}"/>
              </a:ext>
            </a:extLst>
          </p:cNvPr>
          <p:cNvGrpSpPr/>
          <p:nvPr userDrawn="1"/>
        </p:nvGrpSpPr>
        <p:grpSpPr>
          <a:xfrm>
            <a:off x="9111943" y="6150623"/>
            <a:ext cx="2424115" cy="569667"/>
            <a:chOff x="-4" y="0"/>
            <a:chExt cx="2424114" cy="569666"/>
          </a:xfrm>
        </p:grpSpPr>
        <p:sp>
          <p:nvSpPr>
            <p:cNvPr id="9" name="Google Shape;8;p20">
              <a:extLst>
                <a:ext uri="{FF2B5EF4-FFF2-40B4-BE49-F238E27FC236}">
                  <a16:creationId xmlns:a16="http://schemas.microsoft.com/office/drawing/2014/main" id="{42B56132-EB5C-703B-3011-A79A2FD642F1}"/>
                </a:ext>
              </a:extLst>
            </p:cNvPr>
            <p:cNvSpPr txBox="1"/>
            <p:nvPr/>
          </p:nvSpPr>
          <p:spPr>
            <a:xfrm>
              <a:off x="19200" y="0"/>
              <a:ext cx="2404910" cy="2461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E7FB8"/>
                </a:buClr>
                <a:buSzPts val="1000"/>
                <a:buFont typeface="Arial"/>
                <a:buNone/>
              </a:pPr>
              <a:r>
                <a:rPr lang="en-US" sz="1000" b="1" i="0" u="none" strike="noStrike" cap="none" dirty="0">
                  <a:solidFill>
                    <a:srgbClr val="1E7FB8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HEALTH</a:t>
              </a:r>
              <a:endParaRPr sz="1400" b="1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10" name="Google Shape;9;p20">
              <a:extLst>
                <a:ext uri="{FF2B5EF4-FFF2-40B4-BE49-F238E27FC236}">
                  <a16:creationId xmlns:a16="http://schemas.microsoft.com/office/drawing/2014/main" id="{BCCE498D-DA75-0ED5-F159-E1125D07F783}"/>
                </a:ext>
              </a:extLst>
            </p:cNvPr>
            <p:cNvGrpSpPr/>
            <p:nvPr/>
          </p:nvGrpSpPr>
          <p:grpSpPr>
            <a:xfrm>
              <a:off x="-4" y="88038"/>
              <a:ext cx="2414516" cy="481628"/>
              <a:chOff x="-2" y="-1"/>
              <a:chExt cx="2414514" cy="481626"/>
            </a:xfrm>
          </p:grpSpPr>
          <p:sp>
            <p:nvSpPr>
              <p:cNvPr id="11" name="Google Shape;10;p20">
                <a:extLst>
                  <a:ext uri="{FF2B5EF4-FFF2-40B4-BE49-F238E27FC236}">
                    <a16:creationId xmlns:a16="http://schemas.microsoft.com/office/drawing/2014/main" id="{84058045-567A-214B-6F78-E2B53EAAA496}"/>
                  </a:ext>
                </a:extLst>
              </p:cNvPr>
              <p:cNvSpPr txBox="1"/>
              <p:nvPr/>
            </p:nvSpPr>
            <p:spPr>
              <a:xfrm>
                <a:off x="1291204" y="220057"/>
                <a:ext cx="1094124" cy="2615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5700" tIns="45700" rIns="45700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E7FB8"/>
                  </a:buClr>
                  <a:buSzPts val="1100"/>
                  <a:buFont typeface="Arial"/>
                  <a:buNone/>
                </a:pPr>
                <a:r>
                  <a:rPr lang="en-US" sz="1100" b="1" i="0" u="none" strike="noStrike" cap="none" dirty="0" err="1">
                    <a:solidFill>
                      <a:srgbClr val="1E7FB8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programme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2" name="Google Shape;11;p20">
                <a:extLst>
                  <a:ext uri="{FF2B5EF4-FFF2-40B4-BE49-F238E27FC236}">
                    <a16:creationId xmlns:a16="http://schemas.microsoft.com/office/drawing/2014/main" id="{B183CDD1-0F1A-5D51-9432-08A8BE782937}"/>
                  </a:ext>
                </a:extLst>
              </p:cNvPr>
              <p:cNvSpPr txBox="1"/>
              <p:nvPr/>
            </p:nvSpPr>
            <p:spPr>
              <a:xfrm>
                <a:off x="-2" y="-1"/>
                <a:ext cx="2414514" cy="3962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5700" tIns="45700" rIns="45700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E7FB8"/>
                  </a:buClr>
                  <a:buSzPts val="2000"/>
                  <a:buFont typeface="Leelawadee"/>
                  <a:buNone/>
                </a:pPr>
                <a:r>
                  <a:rPr lang="en-US" sz="2000" b="1" i="0" u="none" strike="noStrike" cap="none" dirty="0">
                    <a:solidFill>
                      <a:srgbClr val="1E7FB8"/>
                    </a:solidFill>
                    <a:latin typeface="Leelawadee"/>
                    <a:ea typeface="Leelawadee"/>
                    <a:cs typeface="Leelawadee"/>
                    <a:sym typeface="Leelawadee"/>
                  </a:rPr>
                  <a:t>EMERGENCIES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</p:grpSp>
      </p:grpSp>
      <p:cxnSp>
        <p:nvCxnSpPr>
          <p:cNvPr id="13" name="Google Shape;12;p20">
            <a:extLst>
              <a:ext uri="{FF2B5EF4-FFF2-40B4-BE49-F238E27FC236}">
                <a16:creationId xmlns:a16="http://schemas.microsoft.com/office/drawing/2014/main" id="{9107238D-E595-FE5D-1FBD-B47C62CE30BA}"/>
              </a:ext>
            </a:extLst>
          </p:cNvPr>
          <p:cNvCxnSpPr/>
          <p:nvPr userDrawn="1"/>
        </p:nvCxnSpPr>
        <p:spPr>
          <a:xfrm>
            <a:off x="-12292" y="6021287"/>
            <a:ext cx="12204294" cy="4"/>
          </a:xfrm>
          <a:prstGeom prst="straightConnector1">
            <a:avLst/>
          </a:prstGeom>
          <a:noFill/>
          <a:ln w="25400" cap="flat" cmpd="sng">
            <a:solidFill>
              <a:srgbClr val="18275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" name="Google Shape;13;p20" descr="Picture 14">
            <a:extLst>
              <a:ext uri="{FF2B5EF4-FFF2-40B4-BE49-F238E27FC236}">
                <a16:creationId xmlns:a16="http://schemas.microsoft.com/office/drawing/2014/main" id="{97D8CEFD-3D11-8A42-2728-90C12FEC8645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631878" y="6129862"/>
            <a:ext cx="2049379" cy="62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FB7D3670-3F2E-0DC0-F2EC-3A77BB5E50C0}"/>
              </a:ext>
            </a:extLst>
          </p:cNvPr>
          <p:cNvSpPr/>
          <p:nvPr userDrawn="1"/>
        </p:nvSpPr>
        <p:spPr>
          <a:xfrm>
            <a:off x="11582400" y="6401744"/>
            <a:ext cx="229230" cy="229230"/>
          </a:xfrm>
          <a:prstGeom prst="ellipse">
            <a:avLst/>
          </a:prstGeom>
          <a:solidFill>
            <a:srgbClr val="182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b="1" i="0" dirty="0">
              <a:latin typeface="Arial" panose="020B0604020202020204" pitchFamily="34" charset="0"/>
            </a:endParaRPr>
          </a:p>
        </p:txBody>
      </p:sp>
      <p:sp>
        <p:nvSpPr>
          <p:cNvPr id="16" name="Google Shape;16;p20">
            <a:extLst>
              <a:ext uri="{FF2B5EF4-FFF2-40B4-BE49-F238E27FC236}">
                <a16:creationId xmlns:a16="http://schemas.microsoft.com/office/drawing/2014/main" id="{70663D4D-4544-CC20-C3E3-BC0546F3092C}"/>
              </a:ext>
            </a:extLst>
          </p:cNvPr>
          <p:cNvSpPr txBox="1">
            <a:spLocks/>
          </p:cNvSpPr>
          <p:nvPr userDrawn="1"/>
        </p:nvSpPr>
        <p:spPr>
          <a:xfrm>
            <a:off x="11461496" y="6369851"/>
            <a:ext cx="471038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A3DC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99EE0E-6FE2-F3DA-712D-28D8941B5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79" y="-27385"/>
            <a:ext cx="10708640" cy="1196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045F7-BD81-9F47-4DB5-704214993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5680" y="1386805"/>
            <a:ext cx="10708640" cy="4493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3C7EA69-5765-4354-D5A4-E1705171A81B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65965" y="59439"/>
            <a:ext cx="1925903" cy="104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60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700" r:id="rId10"/>
    <p:sldLayoutId id="2147483649" r:id="rId11"/>
    <p:sldLayoutId id="2147483658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bg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90000"/>
        </a:lnSpc>
        <a:spcBef>
          <a:spcPts val="1000"/>
        </a:spcBef>
        <a:buClr>
          <a:srgbClr val="0E9EDB"/>
        </a:buClr>
        <a:buFont typeface="Arial" panose="020B0604020202020204" pitchFamily="34" charset="0"/>
        <a:buChar char="•"/>
        <a:defRPr sz="22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2pPr>
      <a:lvl3pPr marL="54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3pPr>
      <a:lvl4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4pPr>
      <a:lvl5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;p20">
            <a:extLst>
              <a:ext uri="{FF2B5EF4-FFF2-40B4-BE49-F238E27FC236}">
                <a16:creationId xmlns:a16="http://schemas.microsoft.com/office/drawing/2014/main" id="{996BDB50-521D-8B3D-6173-85BEBEF8B2B2}"/>
              </a:ext>
            </a:extLst>
          </p:cNvPr>
          <p:cNvSpPr/>
          <p:nvPr userDrawn="1"/>
        </p:nvSpPr>
        <p:spPr>
          <a:xfrm>
            <a:off x="0" y="-27385"/>
            <a:ext cx="12192000" cy="11968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8" name="Google Shape;7;p20">
            <a:extLst>
              <a:ext uri="{FF2B5EF4-FFF2-40B4-BE49-F238E27FC236}">
                <a16:creationId xmlns:a16="http://schemas.microsoft.com/office/drawing/2014/main" id="{E510FDFA-70DE-8187-7A11-E6D0F0EA4268}"/>
              </a:ext>
            </a:extLst>
          </p:cNvPr>
          <p:cNvGrpSpPr/>
          <p:nvPr userDrawn="1"/>
        </p:nvGrpSpPr>
        <p:grpSpPr>
          <a:xfrm>
            <a:off x="9111943" y="6150623"/>
            <a:ext cx="2424115" cy="569667"/>
            <a:chOff x="-4" y="0"/>
            <a:chExt cx="2424114" cy="569666"/>
          </a:xfrm>
        </p:grpSpPr>
        <p:sp>
          <p:nvSpPr>
            <p:cNvPr id="9" name="Google Shape;8;p20">
              <a:extLst>
                <a:ext uri="{FF2B5EF4-FFF2-40B4-BE49-F238E27FC236}">
                  <a16:creationId xmlns:a16="http://schemas.microsoft.com/office/drawing/2014/main" id="{42B56132-EB5C-703B-3011-A79A2FD642F1}"/>
                </a:ext>
              </a:extLst>
            </p:cNvPr>
            <p:cNvSpPr txBox="1"/>
            <p:nvPr/>
          </p:nvSpPr>
          <p:spPr>
            <a:xfrm>
              <a:off x="19200" y="0"/>
              <a:ext cx="2404910" cy="2461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E7FB8"/>
                </a:buClr>
                <a:buSzPts val="1000"/>
                <a:buFont typeface="Arial"/>
                <a:buNone/>
              </a:pPr>
              <a:r>
                <a:rPr lang="en-US" sz="1000" b="1" i="0" u="none" strike="noStrike" cap="none" dirty="0">
                  <a:solidFill>
                    <a:srgbClr val="1E7FB8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HEALTH</a:t>
              </a:r>
              <a:endParaRPr sz="1400" b="1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10" name="Google Shape;9;p20">
              <a:extLst>
                <a:ext uri="{FF2B5EF4-FFF2-40B4-BE49-F238E27FC236}">
                  <a16:creationId xmlns:a16="http://schemas.microsoft.com/office/drawing/2014/main" id="{BCCE498D-DA75-0ED5-F159-E1125D07F783}"/>
                </a:ext>
              </a:extLst>
            </p:cNvPr>
            <p:cNvGrpSpPr/>
            <p:nvPr/>
          </p:nvGrpSpPr>
          <p:grpSpPr>
            <a:xfrm>
              <a:off x="-4" y="88038"/>
              <a:ext cx="2414516" cy="481628"/>
              <a:chOff x="-2" y="-1"/>
              <a:chExt cx="2414514" cy="481626"/>
            </a:xfrm>
          </p:grpSpPr>
          <p:sp>
            <p:nvSpPr>
              <p:cNvPr id="11" name="Google Shape;10;p20">
                <a:extLst>
                  <a:ext uri="{FF2B5EF4-FFF2-40B4-BE49-F238E27FC236}">
                    <a16:creationId xmlns:a16="http://schemas.microsoft.com/office/drawing/2014/main" id="{84058045-567A-214B-6F78-E2B53EAAA496}"/>
                  </a:ext>
                </a:extLst>
              </p:cNvPr>
              <p:cNvSpPr txBox="1"/>
              <p:nvPr/>
            </p:nvSpPr>
            <p:spPr>
              <a:xfrm>
                <a:off x="1291204" y="220057"/>
                <a:ext cx="1094124" cy="2615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5700" tIns="45700" rIns="45700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E7FB8"/>
                  </a:buClr>
                  <a:buSzPts val="1100"/>
                  <a:buFont typeface="Arial"/>
                  <a:buNone/>
                </a:pPr>
                <a:r>
                  <a:rPr lang="en-US" sz="1100" b="1" i="0" u="none" strike="noStrike" cap="none" dirty="0" err="1">
                    <a:solidFill>
                      <a:srgbClr val="1E7FB8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programme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2" name="Google Shape;11;p20">
                <a:extLst>
                  <a:ext uri="{FF2B5EF4-FFF2-40B4-BE49-F238E27FC236}">
                    <a16:creationId xmlns:a16="http://schemas.microsoft.com/office/drawing/2014/main" id="{B183CDD1-0F1A-5D51-9432-08A8BE782937}"/>
                  </a:ext>
                </a:extLst>
              </p:cNvPr>
              <p:cNvSpPr txBox="1"/>
              <p:nvPr/>
            </p:nvSpPr>
            <p:spPr>
              <a:xfrm>
                <a:off x="-2" y="-1"/>
                <a:ext cx="2414514" cy="3962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5700" tIns="45700" rIns="45700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E7FB8"/>
                  </a:buClr>
                  <a:buSzPts val="2000"/>
                  <a:buFont typeface="Leelawadee"/>
                  <a:buNone/>
                </a:pPr>
                <a:r>
                  <a:rPr lang="en-US" sz="2000" b="1" i="0" u="none" strike="noStrike" cap="none" dirty="0">
                    <a:solidFill>
                      <a:srgbClr val="1E7FB8"/>
                    </a:solidFill>
                    <a:latin typeface="Leelawadee"/>
                    <a:ea typeface="Leelawadee"/>
                    <a:cs typeface="Leelawadee"/>
                    <a:sym typeface="Leelawadee"/>
                  </a:rPr>
                  <a:t>EMERGENCIES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</p:grpSp>
      </p:grpSp>
      <p:cxnSp>
        <p:nvCxnSpPr>
          <p:cNvPr id="13" name="Google Shape;12;p20">
            <a:extLst>
              <a:ext uri="{FF2B5EF4-FFF2-40B4-BE49-F238E27FC236}">
                <a16:creationId xmlns:a16="http://schemas.microsoft.com/office/drawing/2014/main" id="{9107238D-E595-FE5D-1FBD-B47C62CE30BA}"/>
              </a:ext>
            </a:extLst>
          </p:cNvPr>
          <p:cNvCxnSpPr/>
          <p:nvPr userDrawn="1"/>
        </p:nvCxnSpPr>
        <p:spPr>
          <a:xfrm>
            <a:off x="-12292" y="6021287"/>
            <a:ext cx="12204294" cy="4"/>
          </a:xfrm>
          <a:prstGeom prst="straightConnector1">
            <a:avLst/>
          </a:prstGeom>
          <a:noFill/>
          <a:ln w="25400" cap="flat" cmpd="sng">
            <a:solidFill>
              <a:srgbClr val="18275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" name="Google Shape;13;p20" descr="Picture 14">
            <a:extLst>
              <a:ext uri="{FF2B5EF4-FFF2-40B4-BE49-F238E27FC236}">
                <a16:creationId xmlns:a16="http://schemas.microsoft.com/office/drawing/2014/main" id="{97D8CEFD-3D11-8A42-2728-90C12FEC8645}"/>
              </a:ext>
            </a:extLst>
          </p:cNvPr>
          <p:cNvPicPr preferRelativeResize="0"/>
          <p:nvPr userDrawn="1"/>
        </p:nvPicPr>
        <p:blipFill rotWithShape="1">
          <a:blip r:embed="rId11">
            <a:alphaModFix/>
          </a:blip>
          <a:srcRect/>
          <a:stretch/>
        </p:blipFill>
        <p:spPr>
          <a:xfrm>
            <a:off x="631878" y="6129862"/>
            <a:ext cx="2049379" cy="62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FB7D3670-3F2E-0DC0-F2EC-3A77BB5E50C0}"/>
              </a:ext>
            </a:extLst>
          </p:cNvPr>
          <p:cNvSpPr/>
          <p:nvPr userDrawn="1"/>
        </p:nvSpPr>
        <p:spPr>
          <a:xfrm>
            <a:off x="11582400" y="6401744"/>
            <a:ext cx="229230" cy="229230"/>
          </a:xfrm>
          <a:prstGeom prst="ellipse">
            <a:avLst/>
          </a:prstGeom>
          <a:solidFill>
            <a:srgbClr val="182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b="1" i="0" dirty="0">
              <a:latin typeface="Arial" panose="020B0604020202020204" pitchFamily="34" charset="0"/>
            </a:endParaRPr>
          </a:p>
        </p:txBody>
      </p:sp>
      <p:sp>
        <p:nvSpPr>
          <p:cNvPr id="16" name="Google Shape;16;p20">
            <a:extLst>
              <a:ext uri="{FF2B5EF4-FFF2-40B4-BE49-F238E27FC236}">
                <a16:creationId xmlns:a16="http://schemas.microsoft.com/office/drawing/2014/main" id="{70663D4D-4544-CC20-C3E3-BC0546F3092C}"/>
              </a:ext>
            </a:extLst>
          </p:cNvPr>
          <p:cNvSpPr txBox="1">
            <a:spLocks/>
          </p:cNvSpPr>
          <p:nvPr userDrawn="1"/>
        </p:nvSpPr>
        <p:spPr>
          <a:xfrm>
            <a:off x="11461496" y="6369851"/>
            <a:ext cx="471038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A3DC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99EE0E-6FE2-F3DA-712D-28D8941B5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79" y="-27385"/>
            <a:ext cx="10708640" cy="1196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045F7-BD81-9F47-4DB5-704214993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5680" y="1386805"/>
            <a:ext cx="10708640" cy="4493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78055D-F78B-9D9C-B9F2-08C6805356DA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265965" y="59439"/>
            <a:ext cx="1925903" cy="104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468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rgbClr val="008DCE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90000"/>
        </a:lnSpc>
        <a:spcBef>
          <a:spcPts val="1000"/>
        </a:spcBef>
        <a:buClr>
          <a:srgbClr val="008DCE"/>
        </a:buClr>
        <a:buFont typeface="Arial" panose="020B0604020202020204" pitchFamily="34" charset="0"/>
        <a:buChar char="•"/>
        <a:defRPr sz="22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08DCE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2pPr>
      <a:lvl3pPr marL="54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08DCE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3pPr>
      <a:lvl4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08DCE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4pPr>
      <a:lvl5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08DCE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;p20">
            <a:extLst>
              <a:ext uri="{FF2B5EF4-FFF2-40B4-BE49-F238E27FC236}">
                <a16:creationId xmlns:a16="http://schemas.microsoft.com/office/drawing/2014/main" id="{996BDB50-521D-8B3D-6173-85BEBEF8B2B2}"/>
              </a:ext>
            </a:extLst>
          </p:cNvPr>
          <p:cNvSpPr/>
          <p:nvPr userDrawn="1"/>
        </p:nvSpPr>
        <p:spPr>
          <a:xfrm>
            <a:off x="0" y="-27385"/>
            <a:ext cx="12192000" cy="11968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8" name="Google Shape;7;p20">
            <a:extLst>
              <a:ext uri="{FF2B5EF4-FFF2-40B4-BE49-F238E27FC236}">
                <a16:creationId xmlns:a16="http://schemas.microsoft.com/office/drawing/2014/main" id="{E510FDFA-70DE-8187-7A11-E6D0F0EA4268}"/>
              </a:ext>
            </a:extLst>
          </p:cNvPr>
          <p:cNvGrpSpPr/>
          <p:nvPr userDrawn="1"/>
        </p:nvGrpSpPr>
        <p:grpSpPr>
          <a:xfrm>
            <a:off x="9111943" y="6150623"/>
            <a:ext cx="2424115" cy="569667"/>
            <a:chOff x="-4" y="0"/>
            <a:chExt cx="2424114" cy="569666"/>
          </a:xfrm>
        </p:grpSpPr>
        <p:sp>
          <p:nvSpPr>
            <p:cNvPr id="9" name="Google Shape;8;p20">
              <a:extLst>
                <a:ext uri="{FF2B5EF4-FFF2-40B4-BE49-F238E27FC236}">
                  <a16:creationId xmlns:a16="http://schemas.microsoft.com/office/drawing/2014/main" id="{42B56132-EB5C-703B-3011-A79A2FD642F1}"/>
                </a:ext>
              </a:extLst>
            </p:cNvPr>
            <p:cNvSpPr txBox="1"/>
            <p:nvPr/>
          </p:nvSpPr>
          <p:spPr>
            <a:xfrm>
              <a:off x="19200" y="0"/>
              <a:ext cx="2404910" cy="2461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E7FB8"/>
                </a:buClr>
                <a:buSzPts val="1000"/>
                <a:buFont typeface="Arial"/>
                <a:buNone/>
              </a:pPr>
              <a:r>
                <a:rPr lang="en-US" sz="1000" b="1" i="0" u="none" strike="noStrike" cap="none" dirty="0">
                  <a:solidFill>
                    <a:srgbClr val="1E7FB8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HEALTH</a:t>
              </a:r>
              <a:endParaRPr sz="1400" b="1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10" name="Google Shape;9;p20">
              <a:extLst>
                <a:ext uri="{FF2B5EF4-FFF2-40B4-BE49-F238E27FC236}">
                  <a16:creationId xmlns:a16="http://schemas.microsoft.com/office/drawing/2014/main" id="{BCCE498D-DA75-0ED5-F159-E1125D07F783}"/>
                </a:ext>
              </a:extLst>
            </p:cNvPr>
            <p:cNvGrpSpPr/>
            <p:nvPr/>
          </p:nvGrpSpPr>
          <p:grpSpPr>
            <a:xfrm>
              <a:off x="-4" y="88038"/>
              <a:ext cx="2414516" cy="481628"/>
              <a:chOff x="-2" y="-1"/>
              <a:chExt cx="2414514" cy="481626"/>
            </a:xfrm>
          </p:grpSpPr>
          <p:sp>
            <p:nvSpPr>
              <p:cNvPr id="11" name="Google Shape;10;p20">
                <a:extLst>
                  <a:ext uri="{FF2B5EF4-FFF2-40B4-BE49-F238E27FC236}">
                    <a16:creationId xmlns:a16="http://schemas.microsoft.com/office/drawing/2014/main" id="{84058045-567A-214B-6F78-E2B53EAAA496}"/>
                  </a:ext>
                </a:extLst>
              </p:cNvPr>
              <p:cNvSpPr txBox="1"/>
              <p:nvPr/>
            </p:nvSpPr>
            <p:spPr>
              <a:xfrm>
                <a:off x="1291204" y="220057"/>
                <a:ext cx="1094124" cy="2615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5700" tIns="45700" rIns="45700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E7FB8"/>
                  </a:buClr>
                  <a:buSzPts val="1100"/>
                  <a:buFont typeface="Arial"/>
                  <a:buNone/>
                </a:pPr>
                <a:r>
                  <a:rPr lang="en-US" sz="1100" b="1" i="0" u="none" strike="noStrike" cap="none" dirty="0" err="1">
                    <a:solidFill>
                      <a:srgbClr val="1E7FB8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programme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2" name="Google Shape;11;p20">
                <a:extLst>
                  <a:ext uri="{FF2B5EF4-FFF2-40B4-BE49-F238E27FC236}">
                    <a16:creationId xmlns:a16="http://schemas.microsoft.com/office/drawing/2014/main" id="{B183CDD1-0F1A-5D51-9432-08A8BE782937}"/>
                  </a:ext>
                </a:extLst>
              </p:cNvPr>
              <p:cNvSpPr txBox="1"/>
              <p:nvPr/>
            </p:nvSpPr>
            <p:spPr>
              <a:xfrm>
                <a:off x="-2" y="-1"/>
                <a:ext cx="2414514" cy="3962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5700" tIns="45700" rIns="45700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E7FB8"/>
                  </a:buClr>
                  <a:buSzPts val="2000"/>
                  <a:buFont typeface="Leelawadee"/>
                  <a:buNone/>
                </a:pPr>
                <a:r>
                  <a:rPr lang="en-US" sz="2000" b="1" i="0" u="none" strike="noStrike" cap="none" dirty="0">
                    <a:solidFill>
                      <a:srgbClr val="1E7FB8"/>
                    </a:solidFill>
                    <a:latin typeface="Leelawadee"/>
                    <a:ea typeface="Leelawadee"/>
                    <a:cs typeface="Leelawadee"/>
                    <a:sym typeface="Leelawadee"/>
                  </a:rPr>
                  <a:t>EMERGENCIES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</p:grpSp>
      </p:grpSp>
      <p:cxnSp>
        <p:nvCxnSpPr>
          <p:cNvPr id="13" name="Google Shape;12;p20">
            <a:extLst>
              <a:ext uri="{FF2B5EF4-FFF2-40B4-BE49-F238E27FC236}">
                <a16:creationId xmlns:a16="http://schemas.microsoft.com/office/drawing/2014/main" id="{9107238D-E595-FE5D-1FBD-B47C62CE30BA}"/>
              </a:ext>
            </a:extLst>
          </p:cNvPr>
          <p:cNvCxnSpPr/>
          <p:nvPr userDrawn="1"/>
        </p:nvCxnSpPr>
        <p:spPr>
          <a:xfrm>
            <a:off x="-12292" y="6021287"/>
            <a:ext cx="12204294" cy="4"/>
          </a:xfrm>
          <a:prstGeom prst="straightConnector1">
            <a:avLst/>
          </a:prstGeom>
          <a:noFill/>
          <a:ln w="25400" cap="flat" cmpd="sng">
            <a:solidFill>
              <a:srgbClr val="008DCE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" name="Google Shape;13;p20" descr="Picture 14">
            <a:extLst>
              <a:ext uri="{FF2B5EF4-FFF2-40B4-BE49-F238E27FC236}">
                <a16:creationId xmlns:a16="http://schemas.microsoft.com/office/drawing/2014/main" id="{97D8CEFD-3D11-8A42-2728-90C12FEC8645}"/>
              </a:ext>
            </a:extLst>
          </p:cNvPr>
          <p:cNvPicPr preferRelativeResize="0"/>
          <p:nvPr userDrawn="1"/>
        </p:nvPicPr>
        <p:blipFill rotWithShape="1">
          <a:blip r:embed="rId11">
            <a:alphaModFix/>
          </a:blip>
          <a:srcRect/>
          <a:stretch/>
        </p:blipFill>
        <p:spPr>
          <a:xfrm>
            <a:off x="631878" y="6129862"/>
            <a:ext cx="2049379" cy="62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FB7D3670-3F2E-0DC0-F2EC-3A77BB5E50C0}"/>
              </a:ext>
            </a:extLst>
          </p:cNvPr>
          <p:cNvSpPr/>
          <p:nvPr userDrawn="1"/>
        </p:nvSpPr>
        <p:spPr>
          <a:xfrm>
            <a:off x="11582400" y="6401744"/>
            <a:ext cx="229230" cy="229230"/>
          </a:xfrm>
          <a:prstGeom prst="ellipse">
            <a:avLst/>
          </a:prstGeom>
          <a:solidFill>
            <a:srgbClr val="182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b="1" i="0" dirty="0">
              <a:latin typeface="Arial" panose="020B0604020202020204" pitchFamily="34" charset="0"/>
            </a:endParaRPr>
          </a:p>
        </p:txBody>
      </p:sp>
      <p:sp>
        <p:nvSpPr>
          <p:cNvPr id="16" name="Google Shape;16;p20">
            <a:extLst>
              <a:ext uri="{FF2B5EF4-FFF2-40B4-BE49-F238E27FC236}">
                <a16:creationId xmlns:a16="http://schemas.microsoft.com/office/drawing/2014/main" id="{70663D4D-4544-CC20-C3E3-BC0546F3092C}"/>
              </a:ext>
            </a:extLst>
          </p:cNvPr>
          <p:cNvSpPr txBox="1">
            <a:spLocks/>
          </p:cNvSpPr>
          <p:nvPr userDrawn="1"/>
        </p:nvSpPr>
        <p:spPr>
          <a:xfrm>
            <a:off x="11461496" y="6369851"/>
            <a:ext cx="471038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A3DC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>
                <a:solidFill>
                  <a:srgbClr val="008DCE"/>
                </a:solidFill>
              </a:rPr>
              <a:pPr/>
              <a:t>‹#›</a:t>
            </a:fld>
            <a:endParaRPr lang="en-US" dirty="0">
              <a:solidFill>
                <a:srgbClr val="008DCE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99EE0E-6FE2-F3DA-712D-28D8941B5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79" y="-27385"/>
            <a:ext cx="10708640" cy="1196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045F7-BD81-9F47-4DB5-704214993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5680" y="1386805"/>
            <a:ext cx="10708640" cy="4493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9CB85-9771-8723-6E98-6BD5E9C0F33B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265965" y="59439"/>
            <a:ext cx="1925903" cy="104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532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rgbClr val="008DCE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90000"/>
        </a:lnSpc>
        <a:spcBef>
          <a:spcPts val="1000"/>
        </a:spcBef>
        <a:buClr>
          <a:srgbClr val="0E9EDB"/>
        </a:buClr>
        <a:buFont typeface="Arial" panose="020B0604020202020204" pitchFamily="34" charset="0"/>
        <a:buChar char="•"/>
        <a:defRPr sz="22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2pPr>
      <a:lvl3pPr marL="54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3pPr>
      <a:lvl4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4pPr>
      <a:lvl5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;p20">
            <a:extLst>
              <a:ext uri="{FF2B5EF4-FFF2-40B4-BE49-F238E27FC236}">
                <a16:creationId xmlns:a16="http://schemas.microsoft.com/office/drawing/2014/main" id="{996BDB50-521D-8B3D-6173-85BEBEF8B2B2}"/>
              </a:ext>
            </a:extLst>
          </p:cNvPr>
          <p:cNvSpPr/>
          <p:nvPr userDrawn="1"/>
        </p:nvSpPr>
        <p:spPr>
          <a:xfrm>
            <a:off x="0" y="-27385"/>
            <a:ext cx="12192000" cy="11968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8" name="Google Shape;7;p20">
            <a:extLst>
              <a:ext uri="{FF2B5EF4-FFF2-40B4-BE49-F238E27FC236}">
                <a16:creationId xmlns:a16="http://schemas.microsoft.com/office/drawing/2014/main" id="{E510FDFA-70DE-8187-7A11-E6D0F0EA4268}"/>
              </a:ext>
            </a:extLst>
          </p:cNvPr>
          <p:cNvGrpSpPr/>
          <p:nvPr userDrawn="1"/>
        </p:nvGrpSpPr>
        <p:grpSpPr>
          <a:xfrm>
            <a:off x="9111943" y="6150623"/>
            <a:ext cx="2424115" cy="569667"/>
            <a:chOff x="-4" y="0"/>
            <a:chExt cx="2424114" cy="569666"/>
          </a:xfrm>
        </p:grpSpPr>
        <p:sp>
          <p:nvSpPr>
            <p:cNvPr id="9" name="Google Shape;8;p20">
              <a:extLst>
                <a:ext uri="{FF2B5EF4-FFF2-40B4-BE49-F238E27FC236}">
                  <a16:creationId xmlns:a16="http://schemas.microsoft.com/office/drawing/2014/main" id="{42B56132-EB5C-703B-3011-A79A2FD642F1}"/>
                </a:ext>
              </a:extLst>
            </p:cNvPr>
            <p:cNvSpPr txBox="1"/>
            <p:nvPr/>
          </p:nvSpPr>
          <p:spPr>
            <a:xfrm>
              <a:off x="19200" y="0"/>
              <a:ext cx="2404910" cy="2461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E7FB8"/>
                </a:buClr>
                <a:buSzPts val="1000"/>
                <a:buFont typeface="Arial"/>
                <a:buNone/>
              </a:pPr>
              <a:r>
                <a:rPr lang="en-US" sz="1000" b="1" i="0" u="none" strike="noStrike" cap="none" dirty="0">
                  <a:solidFill>
                    <a:srgbClr val="1E7FB8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rPr>
                <a:t>HEALTH</a:t>
              </a:r>
              <a:endParaRPr sz="1400" b="1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grpSp>
          <p:nvGrpSpPr>
            <p:cNvPr id="10" name="Google Shape;9;p20">
              <a:extLst>
                <a:ext uri="{FF2B5EF4-FFF2-40B4-BE49-F238E27FC236}">
                  <a16:creationId xmlns:a16="http://schemas.microsoft.com/office/drawing/2014/main" id="{BCCE498D-DA75-0ED5-F159-E1125D07F783}"/>
                </a:ext>
              </a:extLst>
            </p:cNvPr>
            <p:cNvGrpSpPr/>
            <p:nvPr/>
          </p:nvGrpSpPr>
          <p:grpSpPr>
            <a:xfrm>
              <a:off x="-4" y="88038"/>
              <a:ext cx="2414516" cy="481628"/>
              <a:chOff x="-2" y="-1"/>
              <a:chExt cx="2414514" cy="481626"/>
            </a:xfrm>
          </p:grpSpPr>
          <p:sp>
            <p:nvSpPr>
              <p:cNvPr id="11" name="Google Shape;10;p20">
                <a:extLst>
                  <a:ext uri="{FF2B5EF4-FFF2-40B4-BE49-F238E27FC236}">
                    <a16:creationId xmlns:a16="http://schemas.microsoft.com/office/drawing/2014/main" id="{84058045-567A-214B-6F78-E2B53EAAA496}"/>
                  </a:ext>
                </a:extLst>
              </p:cNvPr>
              <p:cNvSpPr txBox="1"/>
              <p:nvPr/>
            </p:nvSpPr>
            <p:spPr>
              <a:xfrm>
                <a:off x="1291204" y="220057"/>
                <a:ext cx="1094124" cy="26156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5700" tIns="45700" rIns="45700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E7FB8"/>
                  </a:buClr>
                  <a:buSzPts val="1100"/>
                  <a:buFont typeface="Arial"/>
                  <a:buNone/>
                </a:pPr>
                <a:r>
                  <a:rPr lang="en-US" sz="1100" b="1" i="0" u="none" strike="noStrike" cap="none" dirty="0" err="1">
                    <a:solidFill>
                      <a:srgbClr val="1E7FB8"/>
                    </a:solidFill>
                    <a:latin typeface="Arial" panose="020B0604020202020204" pitchFamily="34" charset="0"/>
                    <a:ea typeface="Arial"/>
                    <a:cs typeface="Arial" panose="020B0604020202020204" pitchFamily="34" charset="0"/>
                    <a:sym typeface="Arial"/>
                  </a:rPr>
                  <a:t>programme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  <p:sp>
            <p:nvSpPr>
              <p:cNvPr id="12" name="Google Shape;11;p20">
                <a:extLst>
                  <a:ext uri="{FF2B5EF4-FFF2-40B4-BE49-F238E27FC236}">
                    <a16:creationId xmlns:a16="http://schemas.microsoft.com/office/drawing/2014/main" id="{B183CDD1-0F1A-5D51-9432-08A8BE782937}"/>
                  </a:ext>
                </a:extLst>
              </p:cNvPr>
              <p:cNvSpPr txBox="1"/>
              <p:nvPr/>
            </p:nvSpPr>
            <p:spPr>
              <a:xfrm>
                <a:off x="-2" y="-1"/>
                <a:ext cx="2414514" cy="3962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5700" tIns="45700" rIns="45700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E7FB8"/>
                  </a:buClr>
                  <a:buSzPts val="2000"/>
                  <a:buFont typeface="Leelawadee"/>
                  <a:buNone/>
                </a:pPr>
                <a:r>
                  <a:rPr lang="en-US" sz="2000" b="1" i="0" u="none" strike="noStrike" cap="none" dirty="0">
                    <a:solidFill>
                      <a:srgbClr val="1E7FB8"/>
                    </a:solidFill>
                    <a:latin typeface="Leelawadee"/>
                    <a:ea typeface="Leelawadee"/>
                    <a:cs typeface="Leelawadee"/>
                    <a:sym typeface="Leelawadee"/>
                  </a:rPr>
                  <a:t>EMERGENCIES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 panose="020B0604020202020204" pitchFamily="34" charset="0"/>
                  <a:ea typeface="Arial"/>
                  <a:cs typeface="Arial" panose="020B0604020202020204" pitchFamily="34" charset="0"/>
                  <a:sym typeface="Arial"/>
                </a:endParaRPr>
              </a:p>
            </p:txBody>
          </p:sp>
        </p:grpSp>
      </p:grpSp>
      <p:cxnSp>
        <p:nvCxnSpPr>
          <p:cNvPr id="13" name="Google Shape;12;p20">
            <a:extLst>
              <a:ext uri="{FF2B5EF4-FFF2-40B4-BE49-F238E27FC236}">
                <a16:creationId xmlns:a16="http://schemas.microsoft.com/office/drawing/2014/main" id="{9107238D-E595-FE5D-1FBD-B47C62CE30BA}"/>
              </a:ext>
            </a:extLst>
          </p:cNvPr>
          <p:cNvCxnSpPr/>
          <p:nvPr userDrawn="1"/>
        </p:nvCxnSpPr>
        <p:spPr>
          <a:xfrm>
            <a:off x="-12292" y="6021287"/>
            <a:ext cx="12204294" cy="4"/>
          </a:xfrm>
          <a:prstGeom prst="straightConnector1">
            <a:avLst/>
          </a:prstGeom>
          <a:noFill/>
          <a:ln w="25400" cap="flat" cmpd="sng">
            <a:solidFill>
              <a:srgbClr val="008DCE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" name="Google Shape;13;p20" descr="Picture 14">
            <a:extLst>
              <a:ext uri="{FF2B5EF4-FFF2-40B4-BE49-F238E27FC236}">
                <a16:creationId xmlns:a16="http://schemas.microsoft.com/office/drawing/2014/main" id="{97D8CEFD-3D11-8A42-2728-90C12FEC864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631878" y="6129862"/>
            <a:ext cx="2049379" cy="62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FB7D3670-3F2E-0DC0-F2EC-3A77BB5E50C0}"/>
              </a:ext>
            </a:extLst>
          </p:cNvPr>
          <p:cNvSpPr/>
          <p:nvPr userDrawn="1"/>
        </p:nvSpPr>
        <p:spPr>
          <a:xfrm>
            <a:off x="11582400" y="6401744"/>
            <a:ext cx="229230" cy="229230"/>
          </a:xfrm>
          <a:prstGeom prst="ellipse">
            <a:avLst/>
          </a:prstGeom>
          <a:solidFill>
            <a:srgbClr val="182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b="1" i="0" dirty="0">
              <a:latin typeface="Arial" panose="020B0604020202020204" pitchFamily="34" charset="0"/>
            </a:endParaRPr>
          </a:p>
        </p:txBody>
      </p:sp>
      <p:sp>
        <p:nvSpPr>
          <p:cNvPr id="16" name="Google Shape;16;p20">
            <a:extLst>
              <a:ext uri="{FF2B5EF4-FFF2-40B4-BE49-F238E27FC236}">
                <a16:creationId xmlns:a16="http://schemas.microsoft.com/office/drawing/2014/main" id="{70663D4D-4544-CC20-C3E3-BC0546F3092C}"/>
              </a:ext>
            </a:extLst>
          </p:cNvPr>
          <p:cNvSpPr txBox="1">
            <a:spLocks/>
          </p:cNvSpPr>
          <p:nvPr userDrawn="1"/>
        </p:nvSpPr>
        <p:spPr>
          <a:xfrm>
            <a:off x="11461496" y="6369851"/>
            <a:ext cx="471038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A3DC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>
                <a:solidFill>
                  <a:srgbClr val="008DCE"/>
                </a:solidFill>
              </a:rPr>
              <a:pPr/>
              <a:t>‹#›</a:t>
            </a:fld>
            <a:endParaRPr lang="en-US" dirty="0">
              <a:solidFill>
                <a:srgbClr val="008DCE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99EE0E-6FE2-F3DA-712D-28D8941B5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79" y="-27385"/>
            <a:ext cx="10708640" cy="1196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045F7-BD81-9F47-4DB5-704214993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5680" y="1386805"/>
            <a:ext cx="10708640" cy="4493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872DD8-26F9-DC0D-71CA-1DF7BF875AB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265965" y="59439"/>
            <a:ext cx="1925903" cy="104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660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rgbClr val="008DCE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90000"/>
        </a:lnSpc>
        <a:spcBef>
          <a:spcPts val="1000"/>
        </a:spcBef>
        <a:buClr>
          <a:srgbClr val="0E9EDB"/>
        </a:buClr>
        <a:buFont typeface="Arial" panose="020B0604020202020204" pitchFamily="34" charset="0"/>
        <a:buChar char="•"/>
        <a:defRPr sz="22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2pPr>
      <a:lvl3pPr marL="54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3pPr>
      <a:lvl4pPr marL="72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4pPr>
      <a:lvl5pPr marL="900000" indent="-180000" algn="l" defTabSz="914400" rtl="0" eaLnBrk="1" latinLnBrk="0" hangingPunct="1">
        <a:lnSpc>
          <a:spcPct val="90000"/>
        </a:lnSpc>
        <a:spcBef>
          <a:spcPts val="500"/>
        </a:spcBef>
        <a:buClr>
          <a:srgbClr val="0E9EDB"/>
        </a:buClr>
        <a:buFont typeface="Arial" panose="020B0604020202020204" pitchFamily="34" charset="0"/>
        <a:buChar char="•"/>
        <a:defRPr sz="2000" b="0" i="0" kern="1200">
          <a:solidFill>
            <a:srgbClr val="182757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42BF835-578A-9DB1-4E3F-DA7DD04FA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35" y="737524"/>
            <a:ext cx="9578639" cy="2658978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Collaboration to Drive Optimized Supportive Care for Lassa Fever</a:t>
            </a:r>
            <a:endParaRPr lang="en-FR" sz="54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60598F-899B-7947-7964-114C83850A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96" t="11111" r="8235" b="20222"/>
          <a:stretch/>
        </p:blipFill>
        <p:spPr>
          <a:xfrm>
            <a:off x="12838144" y="-308082"/>
            <a:ext cx="940190" cy="9245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269F63-81F9-5BF0-2563-7FC75B1624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40" t="10666" r="8235" b="18815"/>
          <a:stretch/>
        </p:blipFill>
        <p:spPr>
          <a:xfrm>
            <a:off x="12826428" y="758331"/>
            <a:ext cx="963623" cy="9752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A8CE5D-9908-8D4E-733F-E411F98027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5879" y="3641877"/>
            <a:ext cx="3660139" cy="19920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65C5BA-4870-CBE5-0B3D-3E71E329D966}"/>
              </a:ext>
            </a:extLst>
          </p:cNvPr>
          <p:cNvSpPr txBox="1"/>
          <p:nvPr/>
        </p:nvSpPr>
        <p:spPr>
          <a:xfrm>
            <a:off x="1506695" y="3930686"/>
            <a:ext cx="5782352" cy="18364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William A. Fischer, MD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000" dirty="0">
                <a:solidFill>
                  <a:schemeClr val="bg1"/>
                </a:solidFill>
              </a:rPr>
              <a:t>Division of Pulmonary and Critical Care Medicine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000" dirty="0">
                <a:solidFill>
                  <a:schemeClr val="bg1"/>
                </a:solidFill>
              </a:rPr>
              <a:t>Director of Emerging Pathogens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000" i="1" dirty="0">
                <a:solidFill>
                  <a:schemeClr val="bg1"/>
                </a:solidFill>
              </a:rPr>
              <a:t>Institute of Global Health and Infectious Diseases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000" i="1" dirty="0">
                <a:solidFill>
                  <a:schemeClr val="bg1"/>
                </a:solidFill>
              </a:rPr>
              <a:t>The University of North Carolina at Chapel Hill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4C997A-045F-0390-49B8-2060473355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1026" y="2620395"/>
            <a:ext cx="10349948" cy="230092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What are the key clinical questions we need to answer to improve LF care?</a:t>
            </a:r>
          </a:p>
        </p:txBody>
      </p:sp>
    </p:spTree>
    <p:extLst>
      <p:ext uri="{BB962C8B-B14F-4D97-AF65-F5344CB8AC3E}">
        <p14:creationId xmlns:p14="http://schemas.microsoft.com/office/powerpoint/2010/main" val="2185569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96A79C-6F34-2210-0ADB-D87C15E14D20}"/>
              </a:ext>
            </a:extLst>
          </p:cNvPr>
          <p:cNvSpPr/>
          <p:nvPr/>
        </p:nvSpPr>
        <p:spPr>
          <a:xfrm>
            <a:off x="0" y="-59634"/>
            <a:ext cx="12192000" cy="69176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307D8BB-88B0-B052-54AA-C1BDD81EB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53" y="-274"/>
            <a:ext cx="1168400" cy="1168400"/>
          </a:xfrm>
          <a:prstGeom prst="rect">
            <a:avLst/>
          </a:prstGeom>
        </p:spPr>
      </p:pic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3E85B75A-4A24-B96A-BC88-181D20738C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184607"/>
              </p:ext>
            </p:extLst>
          </p:nvPr>
        </p:nvGraphicFramePr>
        <p:xfrm>
          <a:off x="2558045" y="268554"/>
          <a:ext cx="5569426" cy="701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47439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521987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Delirium/coma/seizure</a:t>
                      </a:r>
                    </a:p>
                    <a:p>
                      <a:r>
                        <a:rPr lang="en-US" sz="2000" b="1" dirty="0"/>
                        <a:t>Dizziness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2-16%</a:t>
                      </a:r>
                    </a:p>
                    <a:p>
                      <a:r>
                        <a:rPr lang="en-US" sz="2000" b="1" dirty="0"/>
                        <a:t>25-29%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298050"/>
                  </a:ext>
                </a:extLst>
              </a:tr>
            </a:tbl>
          </a:graphicData>
        </a:graphic>
      </p:graphicFrame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6F5AB51-2BE7-C6AA-9F43-47BCA270833F}"/>
              </a:ext>
            </a:extLst>
          </p:cNvPr>
          <p:cNvCxnSpPr>
            <a:cxnSpLocks/>
          </p:cNvCxnSpPr>
          <p:nvPr/>
        </p:nvCxnSpPr>
        <p:spPr>
          <a:xfrm>
            <a:off x="7424857" y="682466"/>
            <a:ext cx="69624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237BA51-71B2-D87F-9332-B89D89217610}"/>
              </a:ext>
            </a:extLst>
          </p:cNvPr>
          <p:cNvSpPr txBox="1"/>
          <p:nvPr/>
        </p:nvSpPr>
        <p:spPr>
          <a:xfrm>
            <a:off x="8870433" y="19188"/>
            <a:ext cx="28229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en-US" sz="2000" dirty="0"/>
              <a:t>Direct viral injury</a:t>
            </a:r>
          </a:p>
          <a:p>
            <a:pPr marL="342900" indent="-342900">
              <a:buAutoNum type="arabicPeriod"/>
            </a:pPr>
            <a:r>
              <a:rPr lang="en-US" sz="2000" dirty="0"/>
              <a:t>Hypoglycemia</a:t>
            </a:r>
          </a:p>
          <a:p>
            <a:pPr marL="342900" indent="-342900">
              <a:buAutoNum type="arabicPeriod"/>
            </a:pPr>
            <a:r>
              <a:rPr lang="en-US" sz="2000" dirty="0" err="1"/>
              <a:t>Elyte</a:t>
            </a:r>
            <a:r>
              <a:rPr lang="en-US" sz="2000" dirty="0"/>
              <a:t> abnormalities</a:t>
            </a:r>
          </a:p>
          <a:p>
            <a:pPr marL="342900" indent="-342900">
              <a:buAutoNum type="arabicPeriod"/>
            </a:pPr>
            <a:r>
              <a:rPr lang="en-US" sz="2000" dirty="0"/>
              <a:t>Medications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1D8FC99-93CA-7EE2-1B33-8AECC7213538}"/>
              </a:ext>
            </a:extLst>
          </p:cNvPr>
          <p:cNvCxnSpPr>
            <a:cxnSpLocks/>
          </p:cNvCxnSpPr>
          <p:nvPr/>
        </p:nvCxnSpPr>
        <p:spPr>
          <a:xfrm>
            <a:off x="7424857" y="1819517"/>
            <a:ext cx="65024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7104412-5ADE-2EAB-3C6F-2AD6D5194AB9}"/>
              </a:ext>
            </a:extLst>
          </p:cNvPr>
          <p:cNvSpPr txBox="1"/>
          <p:nvPr/>
        </p:nvSpPr>
        <p:spPr>
          <a:xfrm>
            <a:off x="8865319" y="1470277"/>
            <a:ext cx="27335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/>
              <a:t>Fluid resuscitation?</a:t>
            </a:r>
          </a:p>
          <a:p>
            <a:pPr marL="342900" indent="-342900">
              <a:buAutoNum type="arabicPeriod"/>
            </a:pPr>
            <a:r>
              <a:rPr lang="en-US" sz="2000" dirty="0"/>
              <a:t>Acidosis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A1DEC58-08A9-7734-A345-C57AB8CFA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76" y="1158408"/>
            <a:ext cx="1206500" cy="10668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2470938-5372-73E4-F984-A640781F9C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776" y="2234054"/>
            <a:ext cx="901700" cy="12700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E6A0A47-9E4A-8EF2-1A83-DC6F6AAFBA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776" y="3650971"/>
            <a:ext cx="1168400" cy="850900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595BFE0-220B-E6EE-5175-46647525C7F8}"/>
              </a:ext>
            </a:extLst>
          </p:cNvPr>
          <p:cNvCxnSpPr>
            <a:cxnSpLocks/>
          </p:cNvCxnSpPr>
          <p:nvPr/>
        </p:nvCxnSpPr>
        <p:spPr>
          <a:xfrm>
            <a:off x="7424857" y="2966840"/>
            <a:ext cx="65024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8AFE73D-D1D7-5633-8C8E-D126B0759020}"/>
              </a:ext>
            </a:extLst>
          </p:cNvPr>
          <p:cNvSpPr txBox="1"/>
          <p:nvPr/>
        </p:nvSpPr>
        <p:spPr>
          <a:xfrm>
            <a:off x="8865318" y="2504214"/>
            <a:ext cx="31875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/>
              <a:t>Fluid responsive?</a:t>
            </a:r>
          </a:p>
          <a:p>
            <a:pPr marL="342900" indent="-342900">
              <a:buAutoNum type="arabicPeriod"/>
            </a:pPr>
            <a:r>
              <a:rPr lang="en-US" sz="2000" dirty="0"/>
              <a:t>Myocardial dysfunction</a:t>
            </a:r>
          </a:p>
          <a:p>
            <a:pPr marL="342900" indent="-342900">
              <a:buAutoNum type="arabicPeriod"/>
            </a:pPr>
            <a:r>
              <a:rPr lang="en-US" sz="2000" dirty="0"/>
              <a:t>Myocarditis?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082585F-3D07-E6C5-226D-63167A42012F}"/>
              </a:ext>
            </a:extLst>
          </p:cNvPr>
          <p:cNvCxnSpPr>
            <a:cxnSpLocks/>
          </p:cNvCxnSpPr>
          <p:nvPr/>
        </p:nvCxnSpPr>
        <p:spPr>
          <a:xfrm>
            <a:off x="7424857" y="4058457"/>
            <a:ext cx="65024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2133890-AAB2-A98F-838A-693D837294F8}"/>
              </a:ext>
            </a:extLst>
          </p:cNvPr>
          <p:cNvSpPr txBox="1"/>
          <p:nvPr/>
        </p:nvSpPr>
        <p:spPr>
          <a:xfrm>
            <a:off x="8872194" y="3737453"/>
            <a:ext cx="29037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/>
              <a:t>Hepatic dysfunction?</a:t>
            </a:r>
          </a:p>
          <a:p>
            <a:pPr marL="342900" indent="-342900">
              <a:buAutoNum type="arabicPeriod"/>
            </a:pPr>
            <a:r>
              <a:rPr lang="en-US" sz="2000" dirty="0"/>
              <a:t>Glycogen depletion?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81FF1AA4-3254-66A7-A111-92ED83EB3A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9726" y="4639553"/>
            <a:ext cx="685800" cy="1016000"/>
          </a:xfrm>
          <a:prstGeom prst="rect">
            <a:avLst/>
          </a:prstGeom>
        </p:spPr>
      </p:pic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48F0EF9C-D6E9-8007-4F76-1635AFE117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67454"/>
              </p:ext>
            </p:extLst>
          </p:nvPr>
        </p:nvGraphicFramePr>
        <p:xfrm>
          <a:off x="2542682" y="4705975"/>
          <a:ext cx="5547190" cy="1005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272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511918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549598">
                <a:tc>
                  <a:txBody>
                    <a:bodyPr/>
                    <a:lstStyle/>
                    <a:p>
                      <a:r>
                        <a:rPr lang="en-US" sz="2000" b="1" dirty="0"/>
                        <a:t>No dysfunction</a:t>
                      </a:r>
                    </a:p>
                    <a:p>
                      <a:r>
                        <a:rPr lang="en-US" sz="2000" b="1" dirty="0"/>
                        <a:t>ARF</a:t>
                      </a:r>
                    </a:p>
                    <a:p>
                      <a:r>
                        <a:rPr lang="en-US" sz="2000" b="1" dirty="0"/>
                        <a:t>RRT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83-87%</a:t>
                      </a:r>
                    </a:p>
                    <a:p>
                      <a:r>
                        <a:rPr lang="en-US" sz="2000" b="1" dirty="0"/>
                        <a:t>2-28%</a:t>
                      </a:r>
                    </a:p>
                    <a:p>
                      <a:r>
                        <a:rPr lang="en-US" sz="2000" b="1" dirty="0"/>
                        <a:t>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317483"/>
                  </a:ext>
                </a:extLst>
              </a:tr>
            </a:tbl>
          </a:graphicData>
        </a:graphic>
      </p:graphicFrame>
      <p:graphicFrame>
        <p:nvGraphicFramePr>
          <p:cNvPr id="45" name="Table 44">
            <a:extLst>
              <a:ext uri="{FF2B5EF4-FFF2-40B4-BE49-F238E27FC236}">
                <a16:creationId xmlns:a16="http://schemas.microsoft.com/office/drawing/2014/main" id="{E2AC163A-D872-B446-2F95-951E943B59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9304614"/>
              </p:ext>
            </p:extLst>
          </p:nvPr>
        </p:nvGraphicFramePr>
        <p:xfrm>
          <a:off x="2558044" y="1298025"/>
          <a:ext cx="5547190" cy="1005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272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511918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289749">
                <a:tc>
                  <a:txBody>
                    <a:bodyPr/>
                    <a:lstStyle/>
                    <a:p>
                      <a:r>
                        <a:rPr lang="en-US" sz="2000" b="1" dirty="0"/>
                        <a:t>Oxygen saturation &lt;92%</a:t>
                      </a:r>
                    </a:p>
                    <a:p>
                      <a:r>
                        <a:rPr lang="en-US" sz="2000" b="1" dirty="0"/>
                        <a:t>Oxygen supplementation</a:t>
                      </a:r>
                    </a:p>
                    <a:p>
                      <a:r>
                        <a:rPr lang="en-US" sz="2000" b="1" dirty="0"/>
                        <a:t>Duration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7-15%</a:t>
                      </a:r>
                    </a:p>
                    <a:p>
                      <a:r>
                        <a:rPr lang="en-US" sz="2000" b="1" dirty="0"/>
                        <a:t>18%</a:t>
                      </a:r>
                    </a:p>
                    <a:p>
                      <a:r>
                        <a:rPr lang="en-US" sz="2000" b="1" dirty="0"/>
                        <a:t>3d (2-7)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317483"/>
                  </a:ext>
                </a:extLst>
              </a:tr>
            </a:tbl>
          </a:graphicData>
        </a:graphic>
      </p:graphicFrame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85DE1353-A6BA-793A-B27A-C5204EB508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7524147"/>
              </p:ext>
            </p:extLst>
          </p:nvPr>
        </p:nvGraphicFramePr>
        <p:xfrm>
          <a:off x="2558044" y="3707294"/>
          <a:ext cx="5547190" cy="701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272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511918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289749">
                <a:tc>
                  <a:txBody>
                    <a:bodyPr/>
                    <a:lstStyle/>
                    <a:p>
                      <a:r>
                        <a:rPr lang="en-US" sz="2000" b="1" dirty="0"/>
                        <a:t>Glucose &lt;54mg/dl</a:t>
                      </a:r>
                    </a:p>
                    <a:p>
                      <a:r>
                        <a:rPr lang="en-US" sz="2000" b="1" dirty="0"/>
                        <a:t>AST&gt;3xUL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7-15%</a:t>
                      </a:r>
                    </a:p>
                    <a:p>
                      <a:r>
                        <a:rPr lang="en-US" sz="2000" b="1" dirty="0"/>
                        <a:t>38-41%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317483"/>
                  </a:ext>
                </a:extLst>
              </a:tr>
            </a:tbl>
          </a:graphicData>
        </a:graphic>
      </p:graphicFrame>
      <p:graphicFrame>
        <p:nvGraphicFramePr>
          <p:cNvPr id="47" name="Table 46">
            <a:extLst>
              <a:ext uri="{FF2B5EF4-FFF2-40B4-BE49-F238E27FC236}">
                <a16:creationId xmlns:a16="http://schemas.microsoft.com/office/drawing/2014/main" id="{1FFD949F-33CD-DD4F-02C3-AF42502EF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382707"/>
              </p:ext>
            </p:extLst>
          </p:nvPr>
        </p:nvGraphicFramePr>
        <p:xfrm>
          <a:off x="2526165" y="2748016"/>
          <a:ext cx="5547190" cy="396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272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511918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289749">
                <a:tc>
                  <a:txBody>
                    <a:bodyPr/>
                    <a:lstStyle/>
                    <a:p>
                      <a:r>
                        <a:rPr lang="en-US" sz="2000" b="1" dirty="0"/>
                        <a:t>Systolic BP &lt;90mmHg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5-22%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317483"/>
                  </a:ext>
                </a:extLst>
              </a:tr>
            </a:tbl>
          </a:graphicData>
        </a:graphic>
      </p:graphicFrame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4ED80FF-A8ED-F957-273F-D9DB14FF9782}"/>
              </a:ext>
            </a:extLst>
          </p:cNvPr>
          <p:cNvCxnSpPr>
            <a:cxnSpLocks/>
          </p:cNvCxnSpPr>
          <p:nvPr/>
        </p:nvCxnSpPr>
        <p:spPr>
          <a:xfrm>
            <a:off x="7431732" y="5229872"/>
            <a:ext cx="65024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7AA90E9-D809-B495-DB78-90F2DDB5F350}"/>
              </a:ext>
            </a:extLst>
          </p:cNvPr>
          <p:cNvSpPr txBox="1"/>
          <p:nvPr/>
        </p:nvSpPr>
        <p:spPr>
          <a:xfrm>
            <a:off x="8872194" y="4748771"/>
            <a:ext cx="27335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/>
              <a:t>Late presentation</a:t>
            </a:r>
          </a:p>
          <a:p>
            <a:pPr marL="342900" indent="-342900">
              <a:buAutoNum type="arabicPeriod"/>
            </a:pPr>
            <a:r>
              <a:rPr lang="en-US" sz="2000" dirty="0"/>
              <a:t>Fluid resuscitation?</a:t>
            </a:r>
          </a:p>
          <a:p>
            <a:pPr marL="342900" indent="-342900">
              <a:buAutoNum type="arabicPeriod"/>
            </a:pPr>
            <a:r>
              <a:rPr lang="en-US" sz="2000" dirty="0"/>
              <a:t>Acidosis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C79CFE3D-8F42-58B1-3759-D1F2F5BEE5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3126" y="5747837"/>
            <a:ext cx="1197050" cy="1171026"/>
          </a:xfrm>
          <a:prstGeom prst="rect">
            <a:avLst/>
          </a:prstGeom>
        </p:spPr>
      </p:pic>
      <p:graphicFrame>
        <p:nvGraphicFramePr>
          <p:cNvPr id="51" name="Table 50">
            <a:extLst>
              <a:ext uri="{FF2B5EF4-FFF2-40B4-BE49-F238E27FC236}">
                <a16:creationId xmlns:a16="http://schemas.microsoft.com/office/drawing/2014/main" id="{75E17890-DE85-D7D6-4F37-F524783C52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1085454"/>
              </p:ext>
            </p:extLst>
          </p:nvPr>
        </p:nvGraphicFramePr>
        <p:xfrm>
          <a:off x="2526165" y="6061297"/>
          <a:ext cx="5547190" cy="701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272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511918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289749">
                <a:tc>
                  <a:txBody>
                    <a:bodyPr/>
                    <a:lstStyle/>
                    <a:p>
                      <a:r>
                        <a:rPr lang="en-US" sz="2000" b="1" dirty="0"/>
                        <a:t>Bleeding</a:t>
                      </a:r>
                    </a:p>
                    <a:p>
                      <a:r>
                        <a:rPr lang="en-US" sz="2000" b="1" dirty="0"/>
                        <a:t>Platelets &lt;80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19-34%</a:t>
                      </a:r>
                    </a:p>
                    <a:p>
                      <a:r>
                        <a:rPr lang="en-US" sz="2000" b="1" dirty="0"/>
                        <a:t>11-14%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317483"/>
                  </a:ext>
                </a:extLst>
              </a:tr>
            </a:tbl>
          </a:graphicData>
        </a:graphic>
      </p:graphicFrame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B48723AD-5F5A-E9C3-1352-C552009DBC1F}"/>
              </a:ext>
            </a:extLst>
          </p:cNvPr>
          <p:cNvCxnSpPr>
            <a:cxnSpLocks/>
          </p:cNvCxnSpPr>
          <p:nvPr/>
        </p:nvCxnSpPr>
        <p:spPr>
          <a:xfrm>
            <a:off x="7424857" y="6357491"/>
            <a:ext cx="65024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C751DF5-B65F-390A-C6E3-81D984F6C94D}"/>
              </a:ext>
            </a:extLst>
          </p:cNvPr>
          <p:cNvSpPr txBox="1"/>
          <p:nvPr/>
        </p:nvSpPr>
        <p:spPr>
          <a:xfrm>
            <a:off x="8872194" y="6106290"/>
            <a:ext cx="27335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/>
              <a:t>DIC?</a:t>
            </a:r>
          </a:p>
          <a:p>
            <a:pPr marL="342900" indent="-342900">
              <a:buAutoNum type="arabicPeriod"/>
            </a:pPr>
            <a:r>
              <a:rPr lang="en-US" sz="2000" dirty="0"/>
              <a:t>Platelet dysfunction</a:t>
            </a:r>
          </a:p>
        </p:txBody>
      </p:sp>
    </p:spTree>
    <p:extLst>
      <p:ext uri="{BB962C8B-B14F-4D97-AF65-F5344CB8AC3E}">
        <p14:creationId xmlns:p14="http://schemas.microsoft.com/office/powerpoint/2010/main" val="4156889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773ED-347E-5F91-CE01-7027E76F5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Long-term Sequelae + Subgroups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57235-5CEC-E984-2C77-351A194B8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000" dirty="0"/>
              <a:t>Sensorineural hearing loss</a:t>
            </a:r>
          </a:p>
          <a:p>
            <a:r>
              <a:rPr lang="en-US" sz="3000" dirty="0"/>
              <a:t>Other post-LF complications</a:t>
            </a:r>
          </a:p>
          <a:p>
            <a:r>
              <a:rPr lang="en-US" sz="3000" dirty="0"/>
              <a:t>Viral persistence</a:t>
            </a:r>
          </a:p>
          <a:p>
            <a:endParaRPr lang="en-US" sz="3000" dirty="0"/>
          </a:p>
          <a:p>
            <a:r>
              <a:rPr lang="en-US" sz="3000" dirty="0"/>
              <a:t>Pregnant people</a:t>
            </a:r>
          </a:p>
          <a:p>
            <a:r>
              <a:rPr lang="en-US" sz="3000" dirty="0"/>
              <a:t>&lt;5 years of age</a:t>
            </a:r>
          </a:p>
          <a:p>
            <a:r>
              <a:rPr lang="en-US" sz="3000" dirty="0"/>
              <a:t>&gt;50 years of age</a:t>
            </a:r>
          </a:p>
          <a:p>
            <a:endParaRPr lang="en-US" sz="3000" dirty="0"/>
          </a:p>
          <a:p>
            <a:r>
              <a:rPr lang="en-US" sz="3000" dirty="0"/>
              <a:t>Virus Lineage and outcomes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805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77E96A-4BD3-82E7-A784-EC0341289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7228"/>
            <a:ext cx="10515600" cy="660400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What research studies are actively addressing these gaps to improve clinical care?</a:t>
            </a:r>
          </a:p>
        </p:txBody>
      </p:sp>
    </p:spTree>
    <p:extLst>
      <p:ext uri="{BB962C8B-B14F-4D97-AF65-F5344CB8AC3E}">
        <p14:creationId xmlns:p14="http://schemas.microsoft.com/office/powerpoint/2010/main" val="32202587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77E96A-4BD3-82E7-A784-EC0341289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90027"/>
            <a:ext cx="10515600" cy="660400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Is there interest in a collaboration</a:t>
            </a:r>
            <a:br>
              <a:rPr lang="en-US" sz="6000" dirty="0"/>
            </a:br>
            <a:r>
              <a:rPr lang="en-US" sz="6000" dirty="0"/>
              <a:t>+</a:t>
            </a:r>
            <a:br>
              <a:rPr lang="en-US" sz="6000" dirty="0"/>
            </a:br>
            <a:r>
              <a:rPr lang="en-US" sz="6000" dirty="0"/>
              <a:t>Important research gaps related to LF clinical care?</a:t>
            </a:r>
          </a:p>
        </p:txBody>
      </p:sp>
    </p:spTree>
    <p:extLst>
      <p:ext uri="{BB962C8B-B14F-4D97-AF65-F5344CB8AC3E}">
        <p14:creationId xmlns:p14="http://schemas.microsoft.com/office/powerpoint/2010/main" val="1655738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79A77-92F4-66E8-EA8A-19606D906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15" y="-27385"/>
            <a:ext cx="9367481" cy="1196820"/>
          </a:xfrm>
        </p:spPr>
        <p:txBody>
          <a:bodyPr>
            <a:normAutofit/>
          </a:bodyPr>
          <a:lstStyle/>
          <a:p>
            <a:r>
              <a:rPr lang="en-US" sz="4000" dirty="0"/>
              <a:t>Clinical Research Collaboration in Public Health Emergencies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355569-A1BB-AE16-D44B-4DB740E65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3" y="1169435"/>
            <a:ext cx="5839519" cy="24645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03436D-0488-D714-3EBE-CA8A720F0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927" y="1169435"/>
            <a:ext cx="6057900" cy="177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80C83BA-00DC-A450-15F3-7910AAB77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4538" y="3161167"/>
            <a:ext cx="7627950" cy="26683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93ACE44-7CB1-3D43-B60D-8F3FB20DC4AD}"/>
              </a:ext>
            </a:extLst>
          </p:cNvPr>
          <p:cNvSpPr txBox="1"/>
          <p:nvPr/>
        </p:nvSpPr>
        <p:spPr>
          <a:xfrm>
            <a:off x="1158902" y="4439390"/>
            <a:ext cx="2657723" cy="58477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/>
              <a:t>INTEGRATE</a:t>
            </a:r>
          </a:p>
        </p:txBody>
      </p:sp>
    </p:spTree>
    <p:extLst>
      <p:ext uri="{BB962C8B-B14F-4D97-AF65-F5344CB8AC3E}">
        <p14:creationId xmlns:p14="http://schemas.microsoft.com/office/powerpoint/2010/main" val="2621779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C7F28-D9DE-DAB0-0CA6-0E60E3F4F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Action Plan – One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73CAF-EEFE-04CE-35EB-B5D163657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100" dirty="0"/>
              <a:t>Goal: Establish a clinical research collaboration to define the mechanisms underlying organ failure + characterize natural history in high-risk subgroups to inform better supportive care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3000" dirty="0"/>
              <a:t>Develop subspeciality working groups to characterize LF-specific complications and define mechanisms of disease</a:t>
            </a:r>
          </a:p>
          <a:p>
            <a:pPr lvl="2"/>
            <a:r>
              <a:rPr lang="en-US" sz="2600" dirty="0"/>
              <a:t>Neuro </a:t>
            </a:r>
            <a:r>
              <a:rPr lang="en-US" sz="2600" dirty="0">
                <a:sym typeface="Wingdings" pitchFamily="2" charset="2"/>
              </a:rPr>
              <a:t> glucose, electrolytes, lumbar puncture</a:t>
            </a:r>
            <a:endParaRPr lang="en-US" sz="2600" dirty="0"/>
          </a:p>
          <a:p>
            <a:pPr lvl="2"/>
            <a:r>
              <a:rPr lang="en-US" sz="2600" dirty="0"/>
              <a:t>Cardiovascular </a:t>
            </a:r>
            <a:r>
              <a:rPr lang="en-US" sz="2600" dirty="0">
                <a:sym typeface="Wingdings" pitchFamily="2" charset="2"/>
              </a:rPr>
              <a:t> ECHO + IVC, troponin, EKG</a:t>
            </a:r>
            <a:endParaRPr lang="en-US" sz="2600" dirty="0"/>
          </a:p>
          <a:p>
            <a:pPr lvl="2"/>
            <a:r>
              <a:rPr lang="en-US" sz="2600" dirty="0"/>
              <a:t>Renal </a:t>
            </a:r>
            <a:r>
              <a:rPr lang="en-US" sz="2600" dirty="0">
                <a:sym typeface="Wingdings" pitchFamily="2" charset="2"/>
              </a:rPr>
              <a:t> </a:t>
            </a:r>
            <a:r>
              <a:rPr lang="en-US" sz="2600" dirty="0" err="1">
                <a:sym typeface="Wingdings" pitchFamily="2" charset="2"/>
              </a:rPr>
              <a:t>FeUrea</a:t>
            </a:r>
            <a:r>
              <a:rPr lang="en-US" sz="2600" dirty="0">
                <a:sym typeface="Wingdings" pitchFamily="2" charset="2"/>
              </a:rPr>
              <a:t>, urine microscopy, UA, CK</a:t>
            </a:r>
            <a:endParaRPr lang="en-US" sz="2600" dirty="0"/>
          </a:p>
          <a:p>
            <a:pPr lvl="2"/>
            <a:r>
              <a:rPr lang="en-US" sz="2600" dirty="0"/>
              <a:t>Coagulopathy </a:t>
            </a:r>
            <a:r>
              <a:rPr lang="en-US" sz="2600" dirty="0">
                <a:sym typeface="Wingdings" pitchFamily="2" charset="2"/>
              </a:rPr>
              <a:t> Fibrinogen, INR, PTT, ROTEM</a:t>
            </a:r>
            <a:endParaRPr lang="en-US" sz="2600" dirty="0"/>
          </a:p>
          <a:p>
            <a:pPr lvl="2"/>
            <a:r>
              <a:rPr lang="en-US" sz="2600" dirty="0"/>
              <a:t>Pregnancy</a:t>
            </a:r>
          </a:p>
          <a:p>
            <a:pPr lvl="2"/>
            <a:r>
              <a:rPr lang="en-US" sz="2600" dirty="0"/>
              <a:t>&lt;5 years of age</a:t>
            </a:r>
          </a:p>
          <a:p>
            <a:pPr lvl="2"/>
            <a:r>
              <a:rPr lang="en-US" sz="2600" dirty="0"/>
              <a:t>&gt;50 years of age</a:t>
            </a:r>
          </a:p>
          <a:p>
            <a:pPr lvl="2"/>
            <a:r>
              <a:rPr lang="en-US" sz="2600" dirty="0"/>
              <a:t>*Virus Lineages and outcomes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4051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27FDB-7032-72F8-09FE-C3A840B86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D5284-817C-E325-0764-A6AE81695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Identify working group leads and working groups</a:t>
            </a:r>
          </a:p>
          <a:p>
            <a:r>
              <a:rPr lang="en-US" sz="3200" dirty="0"/>
              <a:t>Generate key data fields to answer clinical questions</a:t>
            </a:r>
          </a:p>
          <a:p>
            <a:r>
              <a:rPr lang="en-US" sz="3200" dirty="0"/>
              <a:t>Funding</a:t>
            </a:r>
          </a:p>
          <a:p>
            <a:r>
              <a:rPr lang="en-US" sz="3200" dirty="0"/>
              <a:t>Meeting cadence</a:t>
            </a:r>
          </a:p>
        </p:txBody>
      </p:sp>
    </p:spTree>
    <p:extLst>
      <p:ext uri="{BB962C8B-B14F-4D97-AF65-F5344CB8AC3E}">
        <p14:creationId xmlns:p14="http://schemas.microsoft.com/office/powerpoint/2010/main" val="426014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80380-A520-4AC6-ABA4-36649BAB5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15" y="-27385"/>
            <a:ext cx="9376056" cy="1196820"/>
          </a:xfrm>
        </p:spPr>
        <p:txBody>
          <a:bodyPr>
            <a:normAutofit/>
          </a:bodyPr>
          <a:lstStyle/>
          <a:p>
            <a:r>
              <a:rPr lang="en-US" sz="4000" dirty="0"/>
              <a:t>Benefits of a Research Collaboration on Clinical Care for Lassa Fever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7CF1A21-2B21-A1C7-754C-49EBCA58A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1521" y="1333784"/>
            <a:ext cx="11228958" cy="464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483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4CAE3E-505E-F5F8-7FA3-1F3DC60283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25874"/>
            <a:ext cx="9144000" cy="230092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What do we know?</a:t>
            </a:r>
            <a:endParaRPr lang="en-FR" sz="6000"/>
          </a:p>
        </p:txBody>
      </p:sp>
    </p:spTree>
    <p:extLst>
      <p:ext uri="{BB962C8B-B14F-4D97-AF65-F5344CB8AC3E}">
        <p14:creationId xmlns:p14="http://schemas.microsoft.com/office/powerpoint/2010/main" val="2408821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DEFEE3CC-CC69-2B6F-5D6D-5BDDD858FECF}"/>
              </a:ext>
            </a:extLst>
          </p:cNvPr>
          <p:cNvSpPr/>
          <p:nvPr/>
        </p:nvSpPr>
        <p:spPr>
          <a:xfrm>
            <a:off x="-1" y="-59635"/>
            <a:ext cx="5864087" cy="6221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6E6F8F-D924-EAB4-23CE-0649FD4B086A}"/>
              </a:ext>
            </a:extLst>
          </p:cNvPr>
          <p:cNvSpPr/>
          <p:nvPr/>
        </p:nvSpPr>
        <p:spPr>
          <a:xfrm>
            <a:off x="5848254" y="-59635"/>
            <a:ext cx="6343746" cy="69176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DB0043-71BF-8451-6168-48690A53AE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61"/>
          <a:stretch/>
        </p:blipFill>
        <p:spPr>
          <a:xfrm>
            <a:off x="5848254" y="103236"/>
            <a:ext cx="1168400" cy="1069544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046ED40-E61D-1B2F-5597-168AB89FB9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8198144"/>
              </p:ext>
            </p:extLst>
          </p:nvPr>
        </p:nvGraphicFramePr>
        <p:xfrm>
          <a:off x="7192995" y="193696"/>
          <a:ext cx="5515310" cy="701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17829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497481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Delirium/coma/seizure</a:t>
                      </a:r>
                    </a:p>
                    <a:p>
                      <a:r>
                        <a:rPr lang="en-US" sz="2000" b="1" dirty="0"/>
                        <a:t>Dizziness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2-16%</a:t>
                      </a:r>
                    </a:p>
                    <a:p>
                      <a:r>
                        <a:rPr lang="en-US" sz="2000" b="1" dirty="0"/>
                        <a:t>25-29%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298050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ACF33276-B53C-4453-F913-FB67F6A8E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977" y="1083844"/>
            <a:ext cx="1206500" cy="1066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54A9EC-B897-B427-DD66-2898571583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5377" y="2204191"/>
            <a:ext cx="901700" cy="127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43D01A-A005-4D47-F24A-643F6D7BB8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5377" y="3482602"/>
            <a:ext cx="1168400" cy="850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091D6C-5027-FD69-9447-20E66E3C31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3327" y="4401936"/>
            <a:ext cx="685800" cy="1016000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FB604-5952-463B-8ECA-7F7FC541AC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9883760"/>
              </p:ext>
            </p:extLst>
          </p:nvPr>
        </p:nvGraphicFramePr>
        <p:xfrm>
          <a:off x="7192994" y="4508045"/>
          <a:ext cx="5547190" cy="1005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272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511918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549598">
                <a:tc>
                  <a:txBody>
                    <a:bodyPr/>
                    <a:lstStyle/>
                    <a:p>
                      <a:r>
                        <a:rPr lang="en-US" sz="2000" b="1" dirty="0"/>
                        <a:t>No dysfunction</a:t>
                      </a:r>
                    </a:p>
                    <a:p>
                      <a:r>
                        <a:rPr lang="en-US" sz="2000" b="1" dirty="0"/>
                        <a:t>ARF</a:t>
                      </a:r>
                    </a:p>
                    <a:p>
                      <a:r>
                        <a:rPr lang="en-US" sz="2000" b="1" dirty="0"/>
                        <a:t>RRT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83-87%</a:t>
                      </a:r>
                    </a:p>
                    <a:p>
                      <a:r>
                        <a:rPr lang="en-US" sz="2000" b="1" dirty="0"/>
                        <a:t>2-28%</a:t>
                      </a:r>
                    </a:p>
                    <a:p>
                      <a:r>
                        <a:rPr lang="en-US" sz="2000" b="1" dirty="0"/>
                        <a:t>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317483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D380F62-37B7-3B76-4030-B63592E182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296220"/>
              </p:ext>
            </p:extLst>
          </p:nvPr>
        </p:nvGraphicFramePr>
        <p:xfrm>
          <a:off x="7192994" y="1183705"/>
          <a:ext cx="5547190" cy="1005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272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511918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289749">
                <a:tc>
                  <a:txBody>
                    <a:bodyPr/>
                    <a:lstStyle/>
                    <a:p>
                      <a:r>
                        <a:rPr lang="en-US" sz="2000" b="1" dirty="0"/>
                        <a:t>Oxygen saturation &lt;92%</a:t>
                      </a:r>
                    </a:p>
                    <a:p>
                      <a:r>
                        <a:rPr lang="en-US" sz="2000" b="1" dirty="0"/>
                        <a:t>Oxygen supplementation</a:t>
                      </a:r>
                    </a:p>
                    <a:p>
                      <a:r>
                        <a:rPr lang="en-US" sz="2000" b="1" dirty="0"/>
                        <a:t>Duration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7-15%</a:t>
                      </a:r>
                    </a:p>
                    <a:p>
                      <a:r>
                        <a:rPr lang="en-US" sz="2000" b="1" dirty="0"/>
                        <a:t>18%</a:t>
                      </a:r>
                    </a:p>
                    <a:p>
                      <a:r>
                        <a:rPr lang="en-US" sz="2000" b="1" dirty="0"/>
                        <a:t>3d (2-7)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317483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0F29C91-7364-B889-5D27-6CCA65D013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885382"/>
              </p:ext>
            </p:extLst>
          </p:nvPr>
        </p:nvGraphicFramePr>
        <p:xfrm>
          <a:off x="7192994" y="3557532"/>
          <a:ext cx="5547190" cy="701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272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511918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289749">
                <a:tc>
                  <a:txBody>
                    <a:bodyPr/>
                    <a:lstStyle/>
                    <a:p>
                      <a:r>
                        <a:rPr lang="en-US" sz="2000" b="1" dirty="0"/>
                        <a:t>Glucose &lt;54mg/dl</a:t>
                      </a:r>
                    </a:p>
                    <a:p>
                      <a:r>
                        <a:rPr lang="en-US" sz="2000" b="1" dirty="0"/>
                        <a:t>AST&gt;3xUL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7-15%</a:t>
                      </a:r>
                    </a:p>
                    <a:p>
                      <a:r>
                        <a:rPr lang="en-US" sz="2000" b="1" dirty="0"/>
                        <a:t>38-41%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317483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9DC522D-11CB-1D88-F092-0794694D12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454452"/>
              </p:ext>
            </p:extLst>
          </p:nvPr>
        </p:nvGraphicFramePr>
        <p:xfrm>
          <a:off x="7161115" y="2678393"/>
          <a:ext cx="5547190" cy="396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272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511918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289749">
                <a:tc>
                  <a:txBody>
                    <a:bodyPr/>
                    <a:lstStyle/>
                    <a:p>
                      <a:r>
                        <a:rPr lang="en-US" sz="2000" b="1" dirty="0"/>
                        <a:t>Systolic BP &lt;90mmHg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5-22%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317483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F2DF93DD-C938-0B57-6261-FFBF0108EB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323" y="678652"/>
            <a:ext cx="5308654" cy="133774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8192FA1-D940-5719-FD6F-F368D75E08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323" y="2606226"/>
            <a:ext cx="5216446" cy="142743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CF0E914-D47B-B962-060F-146A9F61FC0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323" y="4742096"/>
            <a:ext cx="5839519" cy="133797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49F3803-CA95-1153-A51C-8B42CB5CDB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56760" y="5474026"/>
            <a:ext cx="1197050" cy="1171026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B43FCC78-2416-66A1-DF01-21CA6B848D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477979"/>
              </p:ext>
            </p:extLst>
          </p:nvPr>
        </p:nvGraphicFramePr>
        <p:xfrm>
          <a:off x="7192994" y="5787898"/>
          <a:ext cx="5547190" cy="701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272">
                  <a:extLst>
                    <a:ext uri="{9D8B030D-6E8A-4147-A177-3AD203B41FA5}">
                      <a16:colId xmlns:a16="http://schemas.microsoft.com/office/drawing/2014/main" val="3376593675"/>
                    </a:ext>
                  </a:extLst>
                </a:gridCol>
                <a:gridCol w="2511918">
                  <a:extLst>
                    <a:ext uri="{9D8B030D-6E8A-4147-A177-3AD203B41FA5}">
                      <a16:colId xmlns:a16="http://schemas.microsoft.com/office/drawing/2014/main" val="1921756444"/>
                    </a:ext>
                  </a:extLst>
                </a:gridCol>
              </a:tblGrid>
              <a:tr h="289749">
                <a:tc>
                  <a:txBody>
                    <a:bodyPr/>
                    <a:lstStyle/>
                    <a:p>
                      <a:r>
                        <a:rPr lang="en-US" sz="2000" b="1" dirty="0"/>
                        <a:t>Bleeding</a:t>
                      </a:r>
                    </a:p>
                    <a:p>
                      <a:r>
                        <a:rPr lang="en-US" sz="2000" b="1" dirty="0"/>
                        <a:t>Platelets &lt;80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19-34%</a:t>
                      </a:r>
                    </a:p>
                    <a:p>
                      <a:r>
                        <a:rPr lang="en-US" sz="2000" b="1" dirty="0"/>
                        <a:t>11-14%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3174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9222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DAA60C-6D05-3F7D-3026-97208CCCB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27385"/>
            <a:ext cx="10137913" cy="1196820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Host and Disease-Related Factors Associated with Mortality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91315E-8268-4BF8-C5B9-6C994671C3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114" y="1530625"/>
            <a:ext cx="5755192" cy="435201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Organ injury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ARF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Liver injury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Bleeding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Severe CNS disease?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Viral Load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83AFD0-D927-91E8-5226-8371FE01E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407" y="1152936"/>
            <a:ext cx="6423471" cy="565515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951AE32-CB0C-6398-E213-054F4CC46E0C}"/>
              </a:ext>
            </a:extLst>
          </p:cNvPr>
          <p:cNvSpPr/>
          <p:nvPr/>
        </p:nvSpPr>
        <p:spPr>
          <a:xfrm>
            <a:off x="5939852" y="3265088"/>
            <a:ext cx="6120580" cy="351339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7B293C-EF87-65E4-B566-BADEE985AC8C}"/>
              </a:ext>
            </a:extLst>
          </p:cNvPr>
          <p:cNvSpPr txBox="1"/>
          <p:nvPr/>
        </p:nvSpPr>
        <p:spPr>
          <a:xfrm>
            <a:off x="3279912" y="6014629"/>
            <a:ext cx="355893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Duvignaud</a:t>
            </a:r>
            <a:r>
              <a:rPr lang="en-US" dirty="0"/>
              <a:t>, A Lancet ID 2022</a:t>
            </a:r>
          </a:p>
          <a:p>
            <a:r>
              <a:rPr lang="en-US" dirty="0" err="1"/>
              <a:t>Okokhere</a:t>
            </a:r>
            <a:r>
              <a:rPr lang="en-US" dirty="0"/>
              <a:t> Lancet ID 2018</a:t>
            </a:r>
          </a:p>
          <a:p>
            <a:r>
              <a:rPr lang="en-US" dirty="0" err="1"/>
              <a:t>Strampe</a:t>
            </a:r>
            <a:r>
              <a:rPr lang="en-US" dirty="0"/>
              <a:t> Lancet ID 2021</a:t>
            </a:r>
          </a:p>
        </p:txBody>
      </p:sp>
    </p:spTree>
    <p:extLst>
      <p:ext uri="{BB962C8B-B14F-4D97-AF65-F5344CB8AC3E}">
        <p14:creationId xmlns:p14="http://schemas.microsoft.com/office/powerpoint/2010/main" val="1440921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8BFA-23A3-1FC7-CA17-C79EB9302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Optimized Supportive 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021BE-8044-0520-8B1A-0BDBBDE41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5496" y="1490869"/>
            <a:ext cx="5360504" cy="4391771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18% received oxygen</a:t>
            </a:r>
          </a:p>
          <a:p>
            <a:pPr lvl="1"/>
            <a:r>
              <a:rPr lang="en-US" sz="2800" dirty="0"/>
              <a:t>~6L for 2-7 days</a:t>
            </a:r>
          </a:p>
          <a:p>
            <a:r>
              <a:rPr lang="en-US" sz="2800" dirty="0"/>
              <a:t>Vasopressors?</a:t>
            </a:r>
          </a:p>
          <a:p>
            <a:r>
              <a:rPr lang="en-US" sz="2800" dirty="0"/>
              <a:t>8% received RRT</a:t>
            </a:r>
          </a:p>
          <a:p>
            <a:pPr lvl="1"/>
            <a:r>
              <a:rPr lang="en-US" sz="2800" dirty="0"/>
              <a:t>Azotemia for 2 sessions</a:t>
            </a:r>
          </a:p>
          <a:p>
            <a:pPr lvl="1"/>
            <a:r>
              <a:rPr lang="en-US" sz="2800" dirty="0"/>
              <a:t>CFR 56%</a:t>
            </a:r>
          </a:p>
          <a:p>
            <a:r>
              <a:rPr lang="en-US" sz="2800" dirty="0"/>
              <a:t>31% received blood transfusions</a:t>
            </a:r>
          </a:p>
          <a:p>
            <a:pPr lvl="1"/>
            <a:r>
              <a:rPr lang="en-US" sz="2800" dirty="0"/>
              <a:t>~2 pints</a:t>
            </a:r>
          </a:p>
          <a:p>
            <a:r>
              <a:rPr lang="en-US" sz="2800" dirty="0"/>
              <a:t>90% received antibiotics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0F6DF9-9BFF-06C9-CDC3-5794E58934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-1" b="-651"/>
          <a:stretch/>
        </p:blipFill>
        <p:spPr>
          <a:xfrm>
            <a:off x="7107180" y="1300163"/>
            <a:ext cx="3789477" cy="45831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27AAE7-CFF8-9D1F-9A97-9598F6C3DBB2}"/>
              </a:ext>
            </a:extLst>
          </p:cNvPr>
          <p:cNvSpPr txBox="1"/>
          <p:nvPr/>
        </p:nvSpPr>
        <p:spPr>
          <a:xfrm>
            <a:off x="4057322" y="6204074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Duvignaud</a:t>
            </a:r>
            <a:r>
              <a:rPr lang="en-US" dirty="0"/>
              <a:t>, A Lancet ID 2022</a:t>
            </a:r>
          </a:p>
        </p:txBody>
      </p:sp>
    </p:spTree>
    <p:extLst>
      <p:ext uri="{BB962C8B-B14F-4D97-AF65-F5344CB8AC3E}">
        <p14:creationId xmlns:p14="http://schemas.microsoft.com/office/powerpoint/2010/main" val="3813453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DA696-FAA9-2EE1-8449-717ACA023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LASV Dissemination and Pathology</a:t>
            </a:r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7BCC4BFE-12CE-3E61-E43F-E5A02F93D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559" y="1322135"/>
            <a:ext cx="7110118" cy="3808991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7D0306AB-E5B6-C729-0AB0-DE4523B719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126" b="24016"/>
          <a:stretch/>
        </p:blipFill>
        <p:spPr>
          <a:xfrm>
            <a:off x="6935282" y="1929588"/>
            <a:ext cx="5293602" cy="28285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97F0CD2-9C71-5DD6-5A71-E94F34EA5A4F}"/>
              </a:ext>
            </a:extLst>
          </p:cNvPr>
          <p:cNvSpPr/>
          <p:nvPr/>
        </p:nvSpPr>
        <p:spPr>
          <a:xfrm>
            <a:off x="3574473" y="2389008"/>
            <a:ext cx="893618" cy="27421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27D18A-2B42-07BA-23F8-EA8A75CBD6D7}"/>
              </a:ext>
            </a:extLst>
          </p:cNvPr>
          <p:cNvSpPr txBox="1"/>
          <p:nvPr/>
        </p:nvSpPr>
        <p:spPr>
          <a:xfrm>
            <a:off x="5021475" y="6274160"/>
            <a:ext cx="2149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Walker, D. AJP 1989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B3E764-0AEA-CB16-C600-9BC45CE0A866}"/>
              </a:ext>
            </a:extLst>
          </p:cNvPr>
          <p:cNvSpPr txBox="1"/>
          <p:nvPr/>
        </p:nvSpPr>
        <p:spPr>
          <a:xfrm>
            <a:off x="382096" y="5073159"/>
            <a:ext cx="114278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** Brain, Heart, Kidney, Bone Marrow, Placenta, Mammary gland</a:t>
            </a:r>
          </a:p>
        </p:txBody>
      </p:sp>
    </p:spTree>
    <p:extLst>
      <p:ext uri="{BB962C8B-B14F-4D97-AF65-F5344CB8AC3E}">
        <p14:creationId xmlns:p14="http://schemas.microsoft.com/office/powerpoint/2010/main" val="103937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1C5CE-F29C-BE40-FCD0-D9D21F634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511" y="-27385"/>
            <a:ext cx="10614990" cy="1196820"/>
          </a:xfrm>
        </p:spPr>
        <p:txBody>
          <a:bodyPr>
            <a:normAutofit/>
          </a:bodyPr>
          <a:lstStyle/>
          <a:p>
            <a:r>
              <a:rPr lang="en-US" sz="4000" dirty="0"/>
              <a:t>LASV Compartmentalization + Persistence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B7CF7B-FC9F-B7D7-5D6B-559633074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997" y="1258797"/>
            <a:ext cx="4133264" cy="4490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40F825-20B6-FF27-628F-6A0D56AD5A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12" t="66241" b="5529"/>
          <a:stretch/>
        </p:blipFill>
        <p:spPr>
          <a:xfrm>
            <a:off x="5510675" y="1519421"/>
            <a:ext cx="5613452" cy="3437071"/>
          </a:xfrm>
          <a:prstGeom prst="rect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F10899C-80FB-3911-B87F-8C198BB9E673}"/>
              </a:ext>
            </a:extLst>
          </p:cNvPr>
          <p:cNvSpPr/>
          <p:nvPr/>
        </p:nvSpPr>
        <p:spPr>
          <a:xfrm>
            <a:off x="2941505" y="4134917"/>
            <a:ext cx="2082188" cy="1494590"/>
          </a:xfrm>
          <a:prstGeom prst="rect">
            <a:avLst/>
          </a:prstGeom>
          <a:solidFill>
            <a:srgbClr val="FFFF00">
              <a:alpha val="15000"/>
            </a:srgb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45C6EB-2A2B-BA09-C799-AEE0123D610E}"/>
              </a:ext>
            </a:extLst>
          </p:cNvPr>
          <p:cNvSpPr txBox="1"/>
          <p:nvPr/>
        </p:nvSpPr>
        <p:spPr>
          <a:xfrm>
            <a:off x="5670572" y="5047958"/>
            <a:ext cx="56134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35 (80%) of 44 M had LASV RNA in seminal fluid at month 0 with a median cycle threshold of 26·5. Lassa virus RNA remained detectable </a:t>
            </a:r>
            <a:r>
              <a:rPr lang="en-US" sz="1600" b="1" dirty="0"/>
              <a:t>up to month 12 </a:t>
            </a:r>
            <a:r>
              <a:rPr lang="en-US" sz="1600" dirty="0"/>
              <a:t>in seminal fluid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F6F55F-046F-7E02-9CB6-F0EA46489B0B}"/>
              </a:ext>
            </a:extLst>
          </p:cNvPr>
          <p:cNvSpPr txBox="1"/>
          <p:nvPr/>
        </p:nvSpPr>
        <p:spPr>
          <a:xfrm>
            <a:off x="4057322" y="6204074"/>
            <a:ext cx="6099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Thielebein</a:t>
            </a:r>
            <a:r>
              <a:rPr lang="en-US" dirty="0"/>
              <a:t>, A Lancet Microbe 2022</a:t>
            </a:r>
          </a:p>
        </p:txBody>
      </p:sp>
    </p:spTree>
    <p:extLst>
      <p:ext uri="{BB962C8B-B14F-4D97-AF65-F5344CB8AC3E}">
        <p14:creationId xmlns:p14="http://schemas.microsoft.com/office/powerpoint/2010/main" val="780491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01666-F318-CEF5-E84E-18293222F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440" y="2484782"/>
            <a:ext cx="10739120" cy="31791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b="1" dirty="0"/>
              <a:t>Acute Kidney Injury</a:t>
            </a:r>
          </a:p>
          <a:p>
            <a:pPr marL="0" indent="0" algn="ctr">
              <a:buNone/>
            </a:pPr>
            <a:r>
              <a:rPr lang="en-US" sz="6000" b="1" dirty="0"/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43518936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Office Theme">
  <a:themeElements>
    <a:clrScheme name="1_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cd1cfde-dc9f-4e1b-a2b0-3af2c217950b">
      <Terms xmlns="http://schemas.microsoft.com/office/infopath/2007/PartnerControls"/>
    </lcf76f155ced4ddcb4097134ff3c332f>
    <TaxCatchAll xmlns="5f3c8fab-e837-4e91-b3e4-7f9e038d9ed0" xsi:nil="true"/>
    <MediaLengthInSeconds xmlns="7cd1cfde-dc9f-4e1b-a2b0-3af2c217950b" xsi:nil="true"/>
    <SharedWithUsers xmlns="5f3c8fab-e837-4e91-b3e4-7f9e038d9ed0">
      <UserInfo>
        <DisplayName>KELLY, Tania Marie</DisplayName>
        <AccountId>1319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132682F4F9C1D44A6C609BC469A6292" ma:contentTypeVersion="18" ma:contentTypeDescription="Create a new document." ma:contentTypeScope="" ma:versionID="02511c0b63a23543b8290a4e72cb88a9">
  <xsd:schema xmlns:xsd="http://www.w3.org/2001/XMLSchema" xmlns:xs="http://www.w3.org/2001/XMLSchema" xmlns:p="http://schemas.microsoft.com/office/2006/metadata/properties" xmlns:ns2="7cd1cfde-dc9f-4e1b-a2b0-3af2c217950b" xmlns:ns3="5f3c8fab-e837-4e91-b3e4-7f9e038d9ed0" targetNamespace="http://schemas.microsoft.com/office/2006/metadata/properties" ma:root="true" ma:fieldsID="ebf6c7e92a0a49623ae1ee09ad0b1955" ns2:_="" ns3:_="">
    <xsd:import namespace="7cd1cfde-dc9f-4e1b-a2b0-3af2c217950b"/>
    <xsd:import namespace="5f3c8fab-e837-4e91-b3e4-7f9e038d9ed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d1cfde-dc9f-4e1b-a2b0-3af2c21795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aa4eac88-8ae6-4a96-90c7-97bc93c844e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3c8fab-e837-4e91-b3e4-7f9e038d9ed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caccf4b4-01bd-4738-b8a2-2aff6d32cbd3}" ma:internalName="TaxCatchAll" ma:showField="CatchAllData" ma:web="5f3c8fab-e837-4e91-b3e4-7f9e038d9ed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104A42-05FC-4112-AEEC-F642369D0AEF}">
  <ds:schemaRefs>
    <ds:schemaRef ds:uri="5f3c8fab-e837-4e91-b3e4-7f9e038d9ed0"/>
    <ds:schemaRef ds:uri="7cd1cfde-dc9f-4e1b-a2b0-3af2c217950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40521BC-3060-4512-AF24-4172127B80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003C2ED-819C-4E5D-9B12-C133363614E3}">
  <ds:schemaRefs>
    <ds:schemaRef ds:uri="5f3c8fab-e837-4e91-b3e4-7f9e038d9ed0"/>
    <ds:schemaRef ds:uri="7cd1cfde-dc9f-4e1b-a2b0-3af2c217950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2372</TotalTime>
  <Words>564</Words>
  <Application>Microsoft Office PowerPoint</Application>
  <PresentationFormat>Widescreen</PresentationFormat>
  <Paragraphs>138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Custom Design</vt:lpstr>
      <vt:lpstr>2_Custom Design</vt:lpstr>
      <vt:lpstr>1_Custom Design</vt:lpstr>
      <vt:lpstr>3_Custom Design</vt:lpstr>
      <vt:lpstr>Collaboration to Drive Optimized Supportive Care for Lassa Fever</vt:lpstr>
      <vt:lpstr>Benefits of a Research Collaboration on Clinical Care for Lassa Fever</vt:lpstr>
      <vt:lpstr>What do we know?</vt:lpstr>
      <vt:lpstr>PowerPoint Presentation</vt:lpstr>
      <vt:lpstr>Host and Disease-Related Factors Associated with Mortality</vt:lpstr>
      <vt:lpstr>Optimized Supportive Care</vt:lpstr>
      <vt:lpstr>LASV Dissemination and Pathology</vt:lpstr>
      <vt:lpstr>LASV Compartmentalization + Persistence</vt:lpstr>
      <vt:lpstr>PowerPoint Presentation</vt:lpstr>
      <vt:lpstr>What are the key clinical questions we need to answer to improve LF care?</vt:lpstr>
      <vt:lpstr>PowerPoint Presentation</vt:lpstr>
      <vt:lpstr>Long-term Sequelae + Subgroups</vt:lpstr>
      <vt:lpstr>What research studies are actively addressing these gaps to improve clinical care?</vt:lpstr>
      <vt:lpstr>Is there interest in a collaboration + Important research gaps related to LF clinical care?</vt:lpstr>
      <vt:lpstr>Clinical Research Collaboration in Public Health Emergencies</vt:lpstr>
      <vt:lpstr>Action Plan – One Approach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maOXYGEN THERAPY: ADVANCED NON-INVASIVE VENTILATION (HFNO AND NIPPV (CPAP, BiPAP))</dc:title>
  <dc:creator>WERE, Wilson Milton</dc:creator>
  <cp:lastModifiedBy>KELLY, Tania Marie</cp:lastModifiedBy>
  <cp:revision>57</cp:revision>
  <cp:lastPrinted>2022-05-23T12:11:56Z</cp:lastPrinted>
  <dcterms:modified xsi:type="dcterms:W3CDTF">2024-10-17T13:05:02Z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0x010100C132682F4F9C1D44A6C609BC469A6292</vt:lpwstr>
  </property>
  <property fmtid="{D5CDD505-2E9C-101B-9397-08002B2CF9AE}" pid="3" name="MediaServiceImageTags">
    <vt:lpwstr/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  <property fmtid="{D5CDD505-2E9C-101B-9397-08002B2CF9AE}" pid="7" name="_SharedFileIndex">
    <vt:lpwstr/>
  </property>
  <property fmtid="{D5CDD505-2E9C-101B-9397-08002B2CF9AE}" pid="8" name="_SourceUrl">
    <vt:lpwstr/>
  </property>
</Properties>
</file>

<file path=docProps/thumbnail.jpeg>
</file>